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 id="2147483672" r:id="rId2"/>
  </p:sldMasterIdLst>
  <p:notesMasterIdLst>
    <p:notesMasterId r:id="rId59"/>
  </p:notesMasterIdLst>
  <p:sldIdLst>
    <p:sldId id="257" r:id="rId3"/>
    <p:sldId id="259" r:id="rId4"/>
    <p:sldId id="316" r:id="rId5"/>
    <p:sldId id="321" r:id="rId6"/>
    <p:sldId id="261" r:id="rId7"/>
    <p:sldId id="262" r:id="rId8"/>
    <p:sldId id="263" r:id="rId9"/>
    <p:sldId id="264" r:id="rId10"/>
    <p:sldId id="265" r:id="rId11"/>
    <p:sldId id="266" r:id="rId12"/>
    <p:sldId id="267" r:id="rId13"/>
    <p:sldId id="270" r:id="rId14"/>
    <p:sldId id="269" r:id="rId15"/>
    <p:sldId id="271" r:id="rId16"/>
    <p:sldId id="325" r:id="rId17"/>
    <p:sldId id="326" r:id="rId18"/>
    <p:sldId id="289" r:id="rId19"/>
    <p:sldId id="297" r:id="rId20"/>
    <p:sldId id="268" r:id="rId21"/>
    <p:sldId id="272" r:id="rId22"/>
    <p:sldId id="273" r:id="rId23"/>
    <p:sldId id="274" r:id="rId24"/>
    <p:sldId id="275" r:id="rId25"/>
    <p:sldId id="318" r:id="rId26"/>
    <p:sldId id="290" r:id="rId27"/>
    <p:sldId id="276" r:id="rId28"/>
    <p:sldId id="277" r:id="rId29"/>
    <p:sldId id="278" r:id="rId30"/>
    <p:sldId id="279" r:id="rId31"/>
    <p:sldId id="305" r:id="rId32"/>
    <p:sldId id="308" r:id="rId33"/>
    <p:sldId id="313" r:id="rId34"/>
    <p:sldId id="309" r:id="rId35"/>
    <p:sldId id="329" r:id="rId36"/>
    <p:sldId id="295" r:id="rId37"/>
    <p:sldId id="281" r:id="rId38"/>
    <p:sldId id="319" r:id="rId39"/>
    <p:sldId id="282" r:id="rId40"/>
    <p:sldId id="283" r:id="rId41"/>
    <p:sldId id="284" r:id="rId42"/>
    <p:sldId id="285" r:id="rId43"/>
    <p:sldId id="298" r:id="rId44"/>
    <p:sldId id="334" r:id="rId45"/>
    <p:sldId id="303" r:id="rId46"/>
    <p:sldId id="341" r:id="rId47"/>
    <p:sldId id="332" r:id="rId48"/>
    <p:sldId id="340" r:id="rId49"/>
    <p:sldId id="338" r:id="rId50"/>
    <p:sldId id="330" r:id="rId51"/>
    <p:sldId id="320" r:id="rId52"/>
    <p:sldId id="323" r:id="rId53"/>
    <p:sldId id="324" r:id="rId54"/>
    <p:sldId id="288" r:id="rId55"/>
    <p:sldId id="286" r:id="rId56"/>
    <p:sldId id="287" r:id="rId57"/>
    <p:sldId id="335" r:id="rId5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79" autoAdjust="0"/>
    <p:restoredTop sz="75899" autoAdjust="0"/>
  </p:normalViewPr>
  <p:slideViewPr>
    <p:cSldViewPr snapToGrid="0">
      <p:cViewPr varScale="1">
        <p:scale>
          <a:sx n="51" d="100"/>
          <a:sy n="51" d="100"/>
        </p:scale>
        <p:origin x="-1380" y="-8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82AF95-2D30-4DEA-88D5-0DF9FFAA9E5E}" type="datetimeFigureOut">
              <a:rPr kumimoji="1" lang="ja-JP" altLang="en-US" smtClean="0"/>
              <a:pPr/>
              <a:t>2015/12/19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77EDE5-7985-45B0-948C-7564D6B4B557}" type="slidenum">
              <a:rPr kumimoji="1" lang="ja-JP" altLang="en-US" smtClean="0"/>
              <a:pPr/>
              <a:t>&lt;#&gt;</a:t>
            </a:fld>
            <a:endParaRPr kumimoji="1" lang="ja-JP" altLang="en-US"/>
          </a:p>
        </p:txBody>
      </p:sp>
    </p:spTree>
    <p:extLst>
      <p:ext uri="{BB962C8B-B14F-4D97-AF65-F5344CB8AC3E}">
        <p14:creationId xmlns:p14="http://schemas.microsoft.com/office/powerpoint/2010/main" xmlns="" val="87997718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田嶋ゼミナール、「</a:t>
            </a:r>
            <a:r>
              <a:rPr lang="ja-JP" altLang="en-US" sz="1200" dirty="0" smtClean="0"/>
              <a:t>広告で擬人化が消費者の記憶に与える効果</a:t>
            </a:r>
            <a:r>
              <a:rPr kumimoji="1" lang="ja-JP" altLang="en-US" dirty="0" smtClean="0"/>
              <a:t>」の発表を始めます。</a:t>
            </a:r>
            <a:endParaRPr kumimoji="1" lang="en-US" altLang="ja-JP" dirty="0" smtClean="0"/>
          </a:p>
          <a:p>
            <a:r>
              <a:rPr kumimoji="1" lang="ja-JP" altLang="en-US" dirty="0" smtClean="0"/>
              <a:t>メンバーは内川、尾崎、</a:t>
            </a:r>
            <a:r>
              <a:rPr lang="ja-JP" altLang="en-US" dirty="0" smtClean="0"/>
              <a:t>濵</a:t>
            </a:r>
            <a:r>
              <a:rPr kumimoji="1" lang="ja-JP" altLang="en-US" dirty="0" smtClean="0"/>
              <a:t>本、藤巻です。</a:t>
            </a:r>
            <a:endParaRPr kumimoji="1" lang="en-US" altLang="ja-JP" dirty="0" smtClean="0"/>
          </a:p>
          <a:p>
            <a:r>
              <a:rPr kumimoji="1" lang="ja-JP" altLang="en-US" dirty="0" smtClean="0"/>
              <a:t>よろしくお願いします。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1</a:t>
            </a:fld>
            <a:endParaRPr kumimoji="1" lang="ja-JP" altLang="en-US" dirty="0"/>
          </a:p>
        </p:txBody>
      </p:sp>
    </p:spTree>
    <p:extLst>
      <p:ext uri="{BB962C8B-B14F-4D97-AF65-F5344CB8AC3E}">
        <p14:creationId xmlns:p14="http://schemas.microsoft.com/office/powerpoint/2010/main" xmlns="" val="36714637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完全に人に</a:t>
            </a:r>
            <a:r>
              <a:rPr lang="ja-JP" altLang="en-US" dirty="0" smtClean="0"/>
              <a:t>なるという場合は</a:t>
            </a:r>
            <a:r>
              <a:rPr lang="en-US" altLang="ja-JP" dirty="0" err="1"/>
              <a:t>Docomo</a:t>
            </a:r>
            <a:r>
              <a:rPr lang="ja-JP" altLang="en-US" dirty="0"/>
              <a:t>の例で</a:t>
            </a:r>
            <a:r>
              <a:rPr lang="ja-JP" altLang="en-US" dirty="0" smtClean="0"/>
              <a:t>説明しますと、スマートフォンが</a:t>
            </a:r>
            <a:r>
              <a:rPr lang="ja-JP" altLang="en-US" dirty="0"/>
              <a:t>渡辺謙</a:t>
            </a:r>
            <a:r>
              <a:rPr lang="ja-JP" altLang="en-US" dirty="0" smtClean="0"/>
              <a:t>さんに</a:t>
            </a:r>
            <a:r>
              <a:rPr lang="ja-JP" altLang="en-US" dirty="0"/>
              <a:t>なる</a:t>
            </a:r>
            <a:r>
              <a:rPr lang="ja-JP" altLang="en-US" dirty="0" smtClean="0"/>
              <a:t>ような場合を指し、この場合をヒューマナイズド型擬人化とします。</a:t>
            </a:r>
            <a:endParaRPr lang="en-US" altLang="ja-JP" dirty="0" smtClean="0"/>
          </a:p>
          <a:p>
            <a:r>
              <a:rPr kumimoji="1" lang="ja-JP" altLang="en-US" dirty="0" smtClean="0"/>
              <a:t>また、それ以外の場合をハイブリッド型とします。</a:t>
            </a:r>
            <a:endParaRPr kumimoji="1" lang="en-US" altLang="ja-JP" dirty="0" smtClean="0"/>
          </a:p>
          <a:p>
            <a:endParaRPr kumimoji="1" lang="en-US" altLang="ja-JP" dirty="0" smtClean="0"/>
          </a:p>
          <a:p>
            <a:r>
              <a:rPr kumimoji="1" lang="ja-JP" altLang="en-US" dirty="0" smtClean="0"/>
              <a:t>以下、研究対象をヒューマナイズド型とします。</a:t>
            </a:r>
            <a:endParaRPr kumimoji="1" lang="en-US" altLang="ja-JP" dirty="0" smtClean="0"/>
          </a:p>
          <a:p>
            <a:r>
              <a:rPr kumimoji="1" lang="ja-JP" altLang="en-US" dirty="0" smtClean="0"/>
              <a:t>スマートフォンのように擬人化されたものを擬人化対象、渡辺謙さんのようにモノが人になった状態を擬人体とします。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smtClean="0"/>
              <a:pPr/>
              <a:t>10</a:t>
            </a:fld>
            <a:endParaRPr kumimoji="1" lang="ja-JP" altLang="en-US" dirty="0"/>
          </a:p>
        </p:txBody>
      </p:sp>
    </p:spTree>
    <p:extLst>
      <p:ext uri="{BB962C8B-B14F-4D97-AF65-F5344CB8AC3E}">
        <p14:creationId xmlns:p14="http://schemas.microsoft.com/office/powerpoint/2010/main" xmlns="" val="19434693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擬人化の効果は以下のとおりになっており、このような効果から擬人化は広告で効果を発揮できる手法だと考えられます。</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smtClean="0"/>
              <a:pPr/>
              <a:t>11</a:t>
            </a:fld>
            <a:endParaRPr kumimoji="1" lang="ja-JP" altLang="en-US" dirty="0"/>
          </a:p>
        </p:txBody>
      </p:sp>
    </p:spTree>
    <p:extLst>
      <p:ext uri="{BB962C8B-B14F-4D97-AF65-F5344CB8AC3E}">
        <p14:creationId xmlns:p14="http://schemas.microsoft.com/office/powerpoint/2010/main" xmlns="" val="19814164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皆さんも広告で擬人化を用いているものは容易に思い付くと思いますが、</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擬人化と広告の関係で関沢氏の論文から「</a:t>
            </a:r>
            <a:r>
              <a:rPr lang="ja-JP" altLang="en-US" sz="1200" dirty="0" smtClean="0">
                <a:latin typeface="RyuminPr5-Regular"/>
              </a:rPr>
              <a:t>広告において，擬人化がよく使われる手法であることは指摘されてきた。」と多くの研究者が述べており、</a:t>
            </a:r>
            <a:endParaRPr lang="en-US" altLang="ja-JP" sz="1200" dirty="0" smtClean="0">
              <a:latin typeface="RyuminPr5-Regular"/>
            </a:endParaRPr>
          </a:p>
          <a:p>
            <a:pPr algn="l"/>
            <a:r>
              <a:rPr lang="ja-JP" altLang="en-US" sz="1200" dirty="0" smtClean="0">
                <a:latin typeface="RyuminPr5-Regular"/>
              </a:rPr>
              <a:t>そのことから</a:t>
            </a:r>
            <a:r>
              <a:rPr lang="ja-JP" altLang="en-US" sz="1200" dirty="0" smtClean="0"/>
              <a:t>擬人化は広告で古くからあるおなじみの手法とされていることがうかがえます。</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200" dirty="0" smtClean="0">
              <a:latin typeface="RyuminPr5-Regular"/>
            </a:endParaRPr>
          </a:p>
          <a:p>
            <a:pPr algn="l"/>
            <a:endParaRPr kumimoji="1" lang="ja-JP" altLang="en-US"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12</a:t>
            </a:fld>
            <a:endParaRPr kumimoji="1" lang="ja-JP" altLang="en-US"/>
          </a:p>
        </p:txBody>
      </p:sp>
    </p:spTree>
    <p:extLst>
      <p:ext uri="{BB962C8B-B14F-4D97-AF65-F5344CB8AC3E}">
        <p14:creationId xmlns:p14="http://schemas.microsoft.com/office/powerpoint/2010/main" xmlns="" val="5828073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また、越川氏が</a:t>
            </a:r>
            <a:endParaRPr kumimoji="1" lang="en-US" altLang="ja-JP" dirty="0"/>
          </a:p>
          <a:p>
            <a:r>
              <a:rPr lang="ja-JP" altLang="en-US" sz="1200" dirty="0">
                <a:latin typeface="ＭＳゴシック"/>
              </a:rPr>
              <a:t>「消費者が購買行動をする際に，長期記憶から情報を引き出し目の前にある商品の購買判断を行う</a:t>
            </a:r>
            <a:r>
              <a:rPr lang="ja-JP" altLang="en-US" sz="1200">
                <a:latin typeface="ＭＳゴシック"/>
              </a:rPr>
              <a:t>ため，</a:t>
            </a:r>
            <a:r>
              <a:rPr lang="en-US" altLang="ja-JP">
                <a:latin typeface="ＭＳゴシック"/>
              </a:rPr>
              <a:t> </a:t>
            </a:r>
            <a:r>
              <a:rPr lang="ja-JP" altLang="en-US" sz="1200">
                <a:latin typeface="ＭＳゴシック"/>
              </a:rPr>
              <a:t>記憶</a:t>
            </a:r>
            <a:r>
              <a:rPr lang="ja-JP" altLang="en-US" sz="1200" dirty="0">
                <a:latin typeface="ＭＳゴシック"/>
              </a:rPr>
              <a:t>に強く残っているものを購買しやすい」</a:t>
            </a:r>
            <a:endParaRPr lang="en-US" altLang="ja-JP" sz="1200" dirty="0">
              <a:latin typeface="ＭＳゴシック"/>
            </a:endParaRPr>
          </a:p>
          <a:p>
            <a:r>
              <a:rPr lang="ja-JP" altLang="en-US" sz="1200" dirty="0">
                <a:latin typeface="ＭＳゴシック"/>
              </a:rPr>
              <a:t>と述べていること</a:t>
            </a:r>
            <a:r>
              <a:rPr lang="ja-JP" altLang="en-US" sz="1200">
                <a:latin typeface="ＭＳゴシック"/>
              </a:rPr>
              <a:t>から、</a:t>
            </a:r>
            <a:r>
              <a:rPr lang="en-US" altLang="ja-JP">
                <a:latin typeface="ＭＳゴシック"/>
              </a:rPr>
              <a:t> </a:t>
            </a:r>
            <a:r>
              <a:rPr lang="ja-JP" altLang="en-US" sz="1200">
                <a:latin typeface="ＭＳゴシック"/>
              </a:rPr>
              <a:t>広告</a:t>
            </a:r>
            <a:r>
              <a:rPr lang="ja-JP" altLang="en-US" sz="1200" dirty="0">
                <a:latin typeface="ＭＳゴシック"/>
              </a:rPr>
              <a:t>は見た人の記憶に残すことが重要であるとわかります。</a:t>
            </a:r>
            <a:endParaRPr lang="en-US" altLang="ja-JP" sz="1200" dirty="0">
              <a:latin typeface="ＭＳゴシック"/>
            </a:endParaRPr>
          </a:p>
          <a:p>
            <a:endParaRPr lang="en-US" altLang="ja-JP" sz="1200" dirty="0">
              <a:latin typeface="ＭＳゴシック"/>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13</a:t>
            </a:fld>
            <a:endParaRPr kumimoji="1" lang="ja-JP" altLang="en-US"/>
          </a:p>
        </p:txBody>
      </p:sp>
    </p:spTree>
    <p:extLst>
      <p:ext uri="{BB962C8B-B14F-4D97-AF65-F5344CB8AC3E}">
        <p14:creationId xmlns:p14="http://schemas.microsoft.com/office/powerpoint/2010/main" xmlns="" val="6694512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それ</a:t>
            </a:r>
            <a:r>
              <a:rPr kumimoji="1" lang="ja-JP" altLang="en-US" dirty="0"/>
              <a:t>では擬人化</a:t>
            </a:r>
            <a:r>
              <a:rPr lang="ja-JP" altLang="en-US" dirty="0"/>
              <a:t>を用いた広告</a:t>
            </a:r>
            <a:r>
              <a:rPr kumimoji="1" lang="ja-JP" altLang="en-US" dirty="0"/>
              <a:t>はど</a:t>
            </a:r>
            <a:r>
              <a:rPr lang="ja-JP" altLang="en-US" dirty="0"/>
              <a:t>んなふ</a:t>
            </a:r>
            <a:r>
              <a:rPr kumimoji="1" lang="ja-JP" altLang="en-US" dirty="0"/>
              <a:t>うに記憶に残るのでしょう</a:t>
            </a:r>
            <a:r>
              <a:rPr kumimoji="1" lang="ja-JP" altLang="en-US" dirty="0" smtClean="0"/>
              <a:t>か。</a:t>
            </a:r>
            <a:endParaRPr lang="en-US" altLang="ja-JP" dirty="0"/>
          </a:p>
          <a:p>
            <a:r>
              <a:rPr lang="ja-JP" altLang="en-US" dirty="0"/>
              <a:t>擬人化の視点から話をしたいと思います</a:t>
            </a:r>
            <a:r>
              <a:rPr kumimoji="1" lang="ja-JP" altLang="en-US" dirty="0"/>
              <a:t>。</a:t>
            </a:r>
            <a:endParaRPr kumimoji="1" lang="en-US" altLang="ja-JP" dirty="0"/>
          </a:p>
          <a:p>
            <a:endParaRPr lang="en-US" altLang="ja-JP" dirty="0"/>
          </a:p>
          <a:p>
            <a:r>
              <a:rPr kumimoji="1" lang="ja-JP" altLang="en-US" dirty="0"/>
              <a:t>擬人化</a:t>
            </a:r>
            <a:r>
              <a:rPr lang="ja-JP" altLang="en-US" dirty="0"/>
              <a:t>広告</a:t>
            </a:r>
            <a:r>
              <a:rPr kumimoji="1" lang="ja-JP" altLang="en-US" dirty="0" smtClean="0"/>
              <a:t>は擬人化対象</a:t>
            </a:r>
            <a:r>
              <a:rPr kumimoji="1" lang="ja-JP" altLang="en-US" dirty="0"/>
              <a:t>の世界と人の世界の２つの世界が存在します。</a:t>
            </a:r>
            <a:endParaRPr kumimoji="1" lang="en-US" altLang="ja-JP"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14</a:t>
            </a:fld>
            <a:endParaRPr kumimoji="1" lang="ja-JP" altLang="en-US"/>
          </a:p>
        </p:txBody>
      </p:sp>
    </p:spTree>
    <p:extLst>
      <p:ext uri="{BB962C8B-B14F-4D97-AF65-F5344CB8AC3E}">
        <p14:creationId xmlns:p14="http://schemas.microsoft.com/office/powerpoint/2010/main" xmlns="" val="28432590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通常</a:t>
            </a:r>
            <a:r>
              <a:rPr kumimoji="1" lang="ja-JP" altLang="en-US" dirty="0"/>
              <a:t>の広告</a:t>
            </a:r>
            <a:r>
              <a:rPr kumimoji="1" lang="ja-JP" altLang="en-US" dirty="0" smtClean="0"/>
              <a:t>は擬人化対象</a:t>
            </a:r>
            <a:r>
              <a:rPr kumimoji="1" lang="ja-JP" altLang="en-US" dirty="0"/>
              <a:t>の世界だけで説明しています。</a:t>
            </a:r>
            <a:endParaRPr kumimoji="1" lang="en-US" altLang="ja-JP" dirty="0"/>
          </a:p>
          <a:p>
            <a:r>
              <a:rPr lang="ja-JP" altLang="en-US" dirty="0"/>
              <a:t>たとえば、掃除用洗剤の広告では商品がそのまま出ていて</a:t>
            </a:r>
            <a:r>
              <a:rPr lang="ja-JP" altLang="en-US" dirty="0" smtClean="0"/>
              <a:t>、カビに効きます！などのメッセージを訴えると</a:t>
            </a:r>
            <a:r>
              <a:rPr lang="ja-JP" altLang="en-US" dirty="0"/>
              <a:t>いったよう</a:t>
            </a:r>
            <a:r>
              <a:rPr lang="ja-JP" altLang="en-US" dirty="0" smtClean="0"/>
              <a:t>な一方的なシンプル</a:t>
            </a:r>
            <a:r>
              <a:rPr lang="ja-JP" altLang="en-US" dirty="0"/>
              <a:t>なものです</a:t>
            </a:r>
            <a:r>
              <a:rPr lang="ja-JP" altLang="en-US" dirty="0" smtClean="0"/>
              <a:t>。</a:t>
            </a:r>
            <a:endParaRPr lang="en-US" altLang="ja-JP"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15</a:t>
            </a:fld>
            <a:endParaRPr kumimoji="1" lang="ja-JP" altLang="en-US"/>
          </a:p>
        </p:txBody>
      </p:sp>
    </p:spTree>
    <p:extLst>
      <p:ext uri="{BB962C8B-B14F-4D97-AF65-F5344CB8AC3E}">
        <p14:creationId xmlns:p14="http://schemas.microsoft.com/office/powerpoint/2010/main" xmlns="" val="24801279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擬人化広告の場合で</a:t>
            </a:r>
            <a:r>
              <a:rPr kumimoji="1" lang="ja-JP" altLang="en-US" dirty="0" smtClean="0"/>
              <a:t>は擬人化対象</a:t>
            </a:r>
            <a:r>
              <a:rPr kumimoji="1" lang="ja-JP" altLang="en-US" dirty="0"/>
              <a:t>の世界を人の世界に当てはめていることで、親近感が沸き通常の広告より理解されやすくなります。</a:t>
            </a:r>
            <a:endParaRPr kumimoji="1" lang="en-US" altLang="ja-JP" dirty="0"/>
          </a:p>
          <a:p>
            <a:r>
              <a:rPr lang="ja-JP" altLang="en-US" dirty="0"/>
              <a:t>先ほどの洗剤の例で示すと、カビに効くという表現もカビを倒すと言い換えることで人間の動作に置き換えることができます。</a:t>
            </a:r>
            <a:endParaRPr lang="en-US" altLang="ja-JP" dirty="0"/>
          </a:p>
          <a:p>
            <a:endParaRPr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また、その</a:t>
            </a:r>
            <a:r>
              <a:rPr kumimoji="1" lang="ja-JP" altLang="en-US" dirty="0" smtClean="0"/>
              <a:t>ため擬人化対象</a:t>
            </a:r>
            <a:r>
              <a:rPr kumimoji="1" lang="ja-JP" altLang="en-US" dirty="0"/>
              <a:t>の世界の特性や状態が人の世界で比ゆ的に表</a:t>
            </a:r>
            <a:r>
              <a:rPr lang="ja-JP" altLang="en-US" dirty="0"/>
              <a:t>現</a:t>
            </a:r>
            <a:r>
              <a:rPr kumimoji="1" lang="ja-JP" altLang="en-US" dirty="0"/>
              <a:t>されており、日常では人がしないような言動が見られることもあります。</a:t>
            </a:r>
            <a:endParaRPr kumimoji="1" lang="en-US" altLang="ja-JP"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16</a:t>
            </a:fld>
            <a:endParaRPr kumimoji="1" lang="ja-JP" altLang="en-US"/>
          </a:p>
        </p:txBody>
      </p:sp>
    </p:spTree>
    <p:extLst>
      <p:ext uri="{BB962C8B-B14F-4D97-AF65-F5344CB8AC3E}">
        <p14:creationId xmlns:p14="http://schemas.microsoft.com/office/powerpoint/2010/main" xmlns="" val="38633221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lgn="l">
              <a:buNone/>
            </a:pPr>
            <a:r>
              <a:rPr kumimoji="1" lang="ja-JP" altLang="en-US" dirty="0" smtClean="0"/>
              <a:t>ブレヒト氏は違和感を出す要因として「日常見慣れているものを見慣れていないものとしてあらわすことにより受け手の自明性、つまり常識を崩す」と述べています。</a:t>
            </a:r>
            <a:endParaRPr kumimoji="1" lang="en-US" altLang="ja-JP" dirty="0" smtClean="0"/>
          </a:p>
          <a:p>
            <a:pPr marL="0" indent="0" algn="l">
              <a:buNone/>
            </a:pPr>
            <a:r>
              <a:rPr kumimoji="1" lang="ja-JP" altLang="en-US" dirty="0" smtClean="0"/>
              <a:t>そのことから、擬人化は擬人化対象の特性が人の世界で表されており、日常ではしないような言動が見られるので違和感を感じます。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17</a:t>
            </a:fld>
            <a:endParaRPr kumimoji="1" lang="ja-JP" altLang="en-US"/>
          </a:p>
        </p:txBody>
      </p:sp>
    </p:spTree>
    <p:extLst>
      <p:ext uri="{BB962C8B-B14F-4D97-AF65-F5344CB8AC3E}">
        <p14:creationId xmlns:p14="http://schemas.microsoft.com/office/powerpoint/2010/main" xmlns="" val="17409710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「違和感</a:t>
            </a:r>
            <a:r>
              <a:rPr lang="ja-JP" altLang="en-US" sz="1200" dirty="0"/>
              <a:t>があると、まずその点に興味を持ち、自発的な思考をする</a:t>
            </a:r>
            <a:r>
              <a:rPr lang="ja-JP" altLang="en-US" sz="1200" dirty="0" smtClean="0"/>
              <a:t>。」と</a:t>
            </a:r>
            <a:r>
              <a:rPr lang="ja-JP" altLang="en-US" sz="1200" dirty="0"/>
              <a:t>いうことから</a:t>
            </a:r>
            <a:endParaRPr lang="en-US" altLang="ja-JP" sz="1200" dirty="0"/>
          </a:p>
          <a:p>
            <a:pPr algn="l"/>
            <a:r>
              <a:rPr lang="ja-JP" altLang="en-US" sz="1200" dirty="0"/>
              <a:t>違和感があると擬人体について自ら考えるので記憶に残りやすいと</a:t>
            </a:r>
            <a:r>
              <a:rPr lang="ja-JP" altLang="en-US" sz="1200" dirty="0" smtClean="0"/>
              <a:t>考えられます。</a:t>
            </a:r>
            <a:endParaRPr lang="en-US" altLang="ja-JP" sz="1200" dirty="0"/>
          </a:p>
          <a:p>
            <a:endParaRPr lang="en-US" altLang="ja-JP" dirty="0" smtClean="0"/>
          </a:p>
          <a:p>
            <a:r>
              <a:rPr lang="ja-JP" altLang="en-US" dirty="0" smtClean="0"/>
              <a:t>この</a:t>
            </a:r>
            <a:r>
              <a:rPr lang="ja-JP" altLang="en-US" dirty="0"/>
              <a:t>画像はドコモの</a:t>
            </a:r>
            <a:r>
              <a:rPr lang="en-US" altLang="ja-JP" dirty="0"/>
              <a:t>CM</a:t>
            </a:r>
            <a:r>
              <a:rPr lang="ja-JP" altLang="en-US" dirty="0"/>
              <a:t>の一場面です</a:t>
            </a:r>
            <a:r>
              <a:rPr lang="ja-JP" altLang="en-US" dirty="0" smtClean="0"/>
              <a:t>。</a:t>
            </a:r>
            <a:endParaRPr lang="en-US" altLang="ja-JP" dirty="0"/>
          </a:p>
          <a:p>
            <a:r>
              <a:rPr lang="ja-JP" altLang="en-US" dirty="0"/>
              <a:t>企業の商談で女性がタブレットを使ってプレゼンテーションを行っているのですが</a:t>
            </a:r>
            <a:r>
              <a:rPr lang="ja-JP" altLang="en-US" dirty="0" smtClean="0"/>
              <a:t>突然、男性が現れます。</a:t>
            </a:r>
            <a:endParaRPr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t>右の男性がドコモのタブレット端末で左の男性が操作しているという様子</a:t>
            </a:r>
            <a:r>
              <a:rPr lang="ja-JP" altLang="en-US" dirty="0" smtClean="0"/>
              <a:t>です。</a:t>
            </a:r>
            <a:endParaRPr kumimoji="1" lang="ja-JP" altLang="en-US" sz="1200" dirty="0"/>
          </a:p>
          <a:p>
            <a:r>
              <a:rPr lang="ja-JP" altLang="en-US" dirty="0"/>
              <a:t>一見、いい大人があっち向いてホイをしているようにも見えます</a:t>
            </a:r>
            <a:r>
              <a:rPr lang="ja-JP" altLang="en-US" dirty="0" smtClean="0"/>
              <a:t>ね。</a:t>
            </a:r>
            <a:endParaRPr lang="en-US" altLang="ja-JP" dirty="0"/>
          </a:p>
          <a:p>
            <a:r>
              <a:rPr lang="ja-JP" altLang="en-US" dirty="0"/>
              <a:t>視聴者は突然現れた男性になんだ？？と考えさせられると思います。</a:t>
            </a:r>
            <a:endParaRPr kumimoji="1" lang="ja-JP" altLang="en-US"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18</a:t>
            </a:fld>
            <a:endParaRPr kumimoji="1" lang="ja-JP" altLang="en-US"/>
          </a:p>
        </p:txBody>
      </p:sp>
    </p:spTree>
    <p:extLst>
      <p:ext uri="{BB962C8B-B14F-4D97-AF65-F5344CB8AC3E}">
        <p14:creationId xmlns:p14="http://schemas.microsoft.com/office/powerpoint/2010/main" xmlns="" val="315980004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そして、擬人化広告は違和感を生み出す擬人体の言動や見た目の差で分けられます。</a:t>
            </a:r>
            <a:endParaRPr kumimoji="1" lang="en-US" altLang="ja-JP" dirty="0" smtClean="0"/>
          </a:p>
          <a:p>
            <a:r>
              <a:rPr lang="ja-JP" altLang="en-US" sz="1200" dirty="0" smtClean="0"/>
              <a:t>日常的な言動や見た目の広告と非日常的な言動や見た目の広告です。</a:t>
            </a:r>
          </a:p>
          <a:p>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smtClean="0"/>
              <a:pPr/>
              <a:t>19</a:t>
            </a:fld>
            <a:endParaRPr kumimoji="1" lang="ja-JP" altLang="en-US" dirty="0"/>
          </a:p>
        </p:txBody>
      </p:sp>
    </p:spTree>
    <p:extLst>
      <p:ext uri="{BB962C8B-B14F-4D97-AF65-F5344CB8AC3E}">
        <p14:creationId xmlns:p14="http://schemas.microsoft.com/office/powerpoint/2010/main" xmlns="" val="25883796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smtClean="0">
                <a:latin typeface="RyuminPr5-Regular"/>
              </a:rPr>
              <a:t>研究</a:t>
            </a:r>
            <a:r>
              <a:rPr lang="ja-JP" altLang="en-US" smtClean="0">
                <a:latin typeface="RyuminPr5-Regular"/>
              </a:rPr>
              <a:t>概要</a:t>
            </a:r>
            <a:r>
              <a:rPr lang="ja-JP" altLang="en-US" sz="1200" smtClean="0">
                <a:latin typeface="RyuminPr5-Regular"/>
              </a:rPr>
              <a:t>は</a:t>
            </a:r>
            <a:r>
              <a:rPr lang="ja-JP" altLang="en-US" dirty="0">
                <a:latin typeface="RyuminPr5-Regular"/>
              </a:rPr>
              <a:t>以</a:t>
            </a:r>
            <a:r>
              <a:rPr lang="ja-JP" altLang="en-US">
                <a:latin typeface="RyuminPr5-Regular"/>
              </a:rPr>
              <a:t>下の</a:t>
            </a:r>
            <a:r>
              <a:rPr lang="ja-JP" altLang="en-US" smtClean="0">
                <a:latin typeface="RyuminPr5-Regular"/>
              </a:rPr>
              <a:t>通り</a:t>
            </a:r>
            <a:r>
              <a:rPr lang="ja-JP" altLang="en-US" sz="1200" smtClean="0">
                <a:latin typeface="RyuminPr5-Regular"/>
              </a:rPr>
              <a:t>です。</a:t>
            </a:r>
            <a:endParaRPr lang="en-US" altLang="ja-JP" sz="1200" dirty="0">
              <a:latin typeface="RyuminPr5-Regular"/>
            </a:endParaRPr>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2</a:t>
            </a:fld>
            <a:endParaRPr kumimoji="1" lang="ja-JP" altLang="en-US" dirty="0"/>
          </a:p>
        </p:txBody>
      </p:sp>
    </p:spTree>
    <p:extLst>
      <p:ext uri="{BB962C8B-B14F-4D97-AF65-F5344CB8AC3E}">
        <p14:creationId xmlns:p14="http://schemas.microsoft.com/office/powerpoint/2010/main" xmlns="" val="14653362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t>日常的な言動や見た目の広告の例として、サランラップを挙げます。</a:t>
            </a:r>
            <a:endParaRPr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t>この広告はラップを擬人化したものです。</a:t>
            </a:r>
            <a:endParaRPr lang="en-US" altLang="ja-JP" sz="1200" dirty="0"/>
          </a:p>
          <a:p>
            <a:pPr marL="0" indent="0" algn="l">
              <a:buNone/>
            </a:pPr>
            <a:r>
              <a:rPr lang="ja-JP" altLang="en-US" sz="1200" dirty="0" smtClean="0"/>
              <a:t>特徴的な</a:t>
            </a:r>
            <a:r>
              <a:rPr lang="en-US" altLang="ja-JP" sz="1200" dirty="0" smtClean="0"/>
              <a:t>T</a:t>
            </a:r>
            <a:r>
              <a:rPr lang="ja-JP" altLang="en-US" sz="1200" dirty="0" smtClean="0"/>
              <a:t>シャツが目につきますが、日常的です。</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その</a:t>
            </a:r>
            <a:r>
              <a:rPr lang="ja-JP" altLang="en-US" sz="1200" dirty="0"/>
              <a:t>ため、違和感</a:t>
            </a:r>
            <a:r>
              <a:rPr lang="ja-JP" altLang="en-US" sz="1200" dirty="0" smtClean="0"/>
              <a:t>が弱い広告</a:t>
            </a:r>
            <a:r>
              <a:rPr lang="ja-JP" altLang="en-US" sz="1200" dirty="0"/>
              <a:t>といえます。</a:t>
            </a:r>
            <a:endParaRPr lang="en-US" altLang="ja-JP" sz="120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200" dirty="0"/>
          </a:p>
          <a:p>
            <a:endParaRPr kumimoji="1" lang="ja-JP" altLang="en-US"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20</a:t>
            </a:fld>
            <a:endParaRPr kumimoji="1" lang="ja-JP" altLang="en-US"/>
          </a:p>
        </p:txBody>
      </p:sp>
    </p:spTree>
    <p:extLst>
      <p:ext uri="{BB962C8B-B14F-4D97-AF65-F5344CB8AC3E}">
        <p14:creationId xmlns:p14="http://schemas.microsoft.com/office/powerpoint/2010/main" xmlns="" val="5878182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非日常的な言動や見た目の広告の例として</a:t>
            </a:r>
            <a:r>
              <a:rPr lang="en-US" altLang="ja-JP" sz="1200" dirty="0" err="1" smtClean="0"/>
              <a:t>blendy</a:t>
            </a:r>
            <a:r>
              <a:rPr lang="ja-JP" altLang="en-US" sz="1200" dirty="0" smtClean="0"/>
              <a:t>を挙げます。</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この広告は、牛が高校生に擬人化したものです。</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広告内で鼻輪など牛の特徴が出ていますが牛だとは明らかにされていません。</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また、高校生が鼻輪を日常的に身につけていることに対し、不思議に思う人が多くいると思います。</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そのため、違和感の強い広告といえます。</a:t>
            </a:r>
            <a:endParaRPr lang="en-US" altLang="ja-JP" sz="12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ja-JP" sz="120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21</a:t>
            </a:fld>
            <a:endParaRPr kumimoji="1" lang="ja-JP" altLang="en-US"/>
          </a:p>
        </p:txBody>
      </p:sp>
    </p:spTree>
    <p:extLst>
      <p:ext uri="{BB962C8B-B14F-4D97-AF65-F5344CB8AC3E}">
        <p14:creationId xmlns:p14="http://schemas.microsoft.com/office/powerpoint/2010/main" xmlns="" val="36473799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lang="ja-JP" altLang="en-US" sz="1200" dirty="0" smtClean="0"/>
              <a:t>先程の</a:t>
            </a:r>
            <a:r>
              <a:rPr lang="en-US" altLang="ja-JP" sz="1200" dirty="0" err="1" smtClean="0"/>
              <a:t>Blendy</a:t>
            </a:r>
            <a:r>
              <a:rPr lang="ja-JP" altLang="en-US" sz="1200" dirty="0" smtClean="0"/>
              <a:t>のように「擬人体が違和感を強く出す広告の場合、</a:t>
            </a:r>
            <a:r>
              <a:rPr lang="ja-JP" altLang="en-US" sz="1200" u="none" dirty="0" smtClean="0"/>
              <a:t>擬人体が記憶に残る</a:t>
            </a:r>
            <a:r>
              <a:rPr lang="ja-JP" altLang="en-US" sz="1200" dirty="0" smtClean="0"/>
              <a:t>のでは」と考え、</a:t>
            </a:r>
            <a:endParaRPr lang="en-US" altLang="ja-JP" sz="1200" dirty="0" smtClean="0"/>
          </a:p>
          <a:p>
            <a:pPr algn="l"/>
            <a:endParaRPr lang="en-US" altLang="ja-JP" sz="1200" dirty="0"/>
          </a:p>
          <a:p>
            <a:pPr algn="l"/>
            <a:endParaRPr kumimoji="1" lang="ja-JP" altLang="en-US"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22</a:t>
            </a:fld>
            <a:endParaRPr kumimoji="1" lang="ja-JP" altLang="en-US"/>
          </a:p>
        </p:txBody>
      </p:sp>
    </p:spTree>
    <p:extLst>
      <p:ext uri="{BB962C8B-B14F-4D97-AF65-F5344CB8AC3E}">
        <p14:creationId xmlns:p14="http://schemas.microsoft.com/office/powerpoint/2010/main" xmlns="" val="37088184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問題意識を「擬人化を用いた広告では、擬人体の違和感が強いと擬人化自体が記憶に残るのか」としました。</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23</a:t>
            </a:fld>
            <a:endParaRPr kumimoji="1" lang="ja-JP" altLang="en-US" dirty="0"/>
          </a:p>
        </p:txBody>
      </p:sp>
    </p:spTree>
    <p:extLst>
      <p:ext uri="{BB962C8B-B14F-4D97-AF65-F5344CB8AC3E}">
        <p14:creationId xmlns:p14="http://schemas.microsoft.com/office/powerpoint/2010/main" xmlns="" val="32787534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次に研究目的と仮説導出についてお話します。</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24</a:t>
            </a:fld>
            <a:endParaRPr kumimoji="1" lang="ja-JP" altLang="en-US" dirty="0"/>
          </a:p>
        </p:txBody>
      </p:sp>
    </p:spTree>
    <p:extLst>
      <p:ext uri="{BB962C8B-B14F-4D97-AF65-F5344CB8AC3E}">
        <p14:creationId xmlns:p14="http://schemas.microsoft.com/office/powerpoint/2010/main" xmlns="" val="36197332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l"/>
            <a:r>
              <a:rPr kumimoji="1" lang="ja-JP" altLang="en-US" dirty="0"/>
              <a:t>研究目的を</a:t>
            </a:r>
            <a:r>
              <a:rPr lang="en-US" altLang="ja-JP" dirty="0"/>
              <a:t> </a:t>
            </a:r>
            <a:r>
              <a:rPr lang="ja-JP" altLang="en-US" sz="1200" dirty="0"/>
              <a:t>「擬人化を用いた広告で、擬人化が消費者の記憶に与える効果を明らかにする」としました。</a:t>
            </a:r>
            <a:endParaRPr lang="en-US" altLang="ja-JP" sz="1200" dirty="0"/>
          </a:p>
          <a:p>
            <a:pPr algn="l"/>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25</a:t>
            </a:fld>
            <a:endParaRPr kumimoji="1" lang="ja-JP" altLang="en-US" dirty="0"/>
          </a:p>
        </p:txBody>
      </p:sp>
    </p:spTree>
    <p:extLst>
      <p:ext uri="{BB962C8B-B14F-4D97-AF65-F5344CB8AC3E}">
        <p14:creationId xmlns:p14="http://schemas.microsoft.com/office/powerpoint/2010/main" xmlns="" val="15337078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そもそも記憶されるには・・・　</a:t>
            </a:r>
            <a:endParaRPr kumimoji="1" lang="en-US" altLang="ja-JP" dirty="0" smtClean="0"/>
          </a:p>
          <a:p>
            <a:r>
              <a:rPr kumimoji="1" lang="ja-JP" altLang="ja-JP" sz="1200" kern="1200" dirty="0" smtClean="0">
                <a:solidFill>
                  <a:schemeClr val="tx1"/>
                </a:solidFill>
                <a:effectLst/>
                <a:latin typeface="+mn-lt"/>
                <a:ea typeface="+mn-ea"/>
                <a:cs typeface="+mn-cs"/>
              </a:rPr>
              <a:t>記憶の重要性から人はどのように記憶されるか調べたところ、記憶は情報が頭の中に入り、そこからその情報が必要か否か判断する感覚レジスタにかけられ短期記憶に移動します。短期記憶は</a:t>
            </a:r>
            <a:r>
              <a:rPr kumimoji="1" lang="en-US" altLang="ja-JP" sz="1200" kern="1200" dirty="0" smtClean="0">
                <a:solidFill>
                  <a:schemeClr val="tx1"/>
                </a:solidFill>
                <a:effectLst/>
                <a:latin typeface="+mn-lt"/>
                <a:ea typeface="+mn-ea"/>
                <a:cs typeface="+mn-cs"/>
              </a:rPr>
              <a:t>2</a:t>
            </a:r>
            <a:r>
              <a:rPr kumimoji="1" lang="ja-JP" altLang="en-US" sz="1200" kern="1200" dirty="0" smtClean="0">
                <a:solidFill>
                  <a:schemeClr val="tx1"/>
                </a:solidFill>
                <a:effectLst/>
                <a:latin typeface="+mn-lt"/>
                <a:ea typeface="+mn-ea"/>
                <a:cs typeface="+mn-cs"/>
              </a:rPr>
              <a:t>～</a:t>
            </a:r>
            <a:r>
              <a:rPr kumimoji="1" lang="en-US" altLang="ja-JP" sz="1200" kern="1200" dirty="0" smtClean="0">
                <a:solidFill>
                  <a:schemeClr val="tx1"/>
                </a:solidFill>
                <a:effectLst/>
                <a:latin typeface="+mn-lt"/>
                <a:ea typeface="+mn-ea"/>
                <a:cs typeface="+mn-cs"/>
              </a:rPr>
              <a:t>3</a:t>
            </a:r>
            <a:r>
              <a:rPr kumimoji="1" lang="ja-JP" altLang="ja-JP" sz="1200" kern="1200" dirty="0" smtClean="0">
                <a:solidFill>
                  <a:schemeClr val="tx1"/>
                </a:solidFill>
                <a:effectLst/>
                <a:latin typeface="+mn-lt"/>
                <a:ea typeface="+mn-ea"/>
                <a:cs typeface="+mn-cs"/>
              </a:rPr>
              <a:t>秒で記憶から消えてしまうため、短期記憶の中で</a:t>
            </a:r>
            <a:r>
              <a:rPr kumimoji="1" lang="ja-JP" altLang="en-US" sz="1200" kern="1200" dirty="0" smtClean="0">
                <a:solidFill>
                  <a:schemeClr val="tx1"/>
                </a:solidFill>
                <a:effectLst/>
                <a:latin typeface="+mn-lt"/>
                <a:ea typeface="+mn-ea"/>
                <a:cs typeface="+mn-cs"/>
              </a:rPr>
              <a:t>無意識レベルで</a:t>
            </a:r>
            <a:r>
              <a:rPr kumimoji="1" lang="ja-JP" altLang="ja-JP" sz="1200" kern="1200" dirty="0" smtClean="0">
                <a:solidFill>
                  <a:schemeClr val="tx1"/>
                </a:solidFill>
                <a:effectLst/>
                <a:latin typeface="+mn-lt"/>
                <a:ea typeface="+mn-ea"/>
                <a:cs typeface="+mn-cs"/>
              </a:rPr>
              <a:t>繰り返し思い出すことで長期記憶に長く記憶されます。</a:t>
            </a:r>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smtClean="0"/>
              <a:pPr/>
              <a:t>26</a:t>
            </a:fld>
            <a:endParaRPr kumimoji="1" lang="ja-JP" altLang="en-US" dirty="0"/>
          </a:p>
        </p:txBody>
      </p:sp>
    </p:spTree>
    <p:extLst>
      <p:ext uri="{BB962C8B-B14F-4D97-AF65-F5344CB8AC3E}">
        <p14:creationId xmlns:p14="http://schemas.microsoft.com/office/powerpoint/2010/main" xmlns="" val="19945586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smtClean="0">
                <a:solidFill>
                  <a:schemeClr val="tx1"/>
                </a:solidFill>
                <a:effectLst/>
                <a:latin typeface="+mn-lt"/>
                <a:ea typeface="+mn-ea"/>
                <a:cs typeface="+mn-cs"/>
              </a:rPr>
              <a:t>そして、情報が覚えられている構造はこのようになっています。情報と情報のつながりがネットワーク状に構成され記憶されています</a:t>
            </a:r>
            <a:r>
              <a:rPr kumimoji="1" lang="ja-JP" altLang="en-US" sz="1200" kern="1200" dirty="0" smtClean="0">
                <a:solidFill>
                  <a:schemeClr val="tx1"/>
                </a:solidFill>
                <a:effectLst/>
                <a:latin typeface="+mn-lt"/>
                <a:ea typeface="+mn-ea"/>
                <a:cs typeface="+mn-cs"/>
              </a:rPr>
              <a:t>。</a:t>
            </a:r>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27</a:t>
            </a:fld>
            <a:endParaRPr kumimoji="1" lang="ja-JP" altLang="en-US"/>
          </a:p>
        </p:txBody>
      </p:sp>
    </p:spTree>
    <p:extLst>
      <p:ext uri="{BB962C8B-B14F-4D97-AF65-F5344CB8AC3E}">
        <p14:creationId xmlns:p14="http://schemas.microsoft.com/office/powerpoint/2010/main" xmlns="" val="3498922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ja-JP" sz="1200" kern="1200" dirty="0">
                <a:solidFill>
                  <a:schemeClr val="tx1"/>
                </a:solidFill>
                <a:effectLst/>
                <a:latin typeface="+mn-lt"/>
                <a:ea typeface="+mn-ea"/>
                <a:cs typeface="+mn-cs"/>
              </a:rPr>
              <a:t>記憶に残るきっかけとして不一致情報の記憶</a:t>
            </a:r>
            <a:r>
              <a:rPr kumimoji="1" lang="ja-JP" altLang="ja-JP" sz="1200" kern="1200" dirty="0" smtClean="0">
                <a:solidFill>
                  <a:schemeClr val="tx1"/>
                </a:solidFill>
                <a:effectLst/>
                <a:latin typeface="+mn-lt"/>
                <a:ea typeface="+mn-ea"/>
                <a:cs typeface="+mn-cs"/>
              </a:rPr>
              <a:t>優位</a:t>
            </a:r>
            <a:r>
              <a:rPr kumimoji="1" lang="ja-JP" altLang="en-US" sz="1200" kern="1200" dirty="0" smtClean="0">
                <a:solidFill>
                  <a:schemeClr val="tx1"/>
                </a:solidFill>
                <a:effectLst/>
                <a:latin typeface="+mn-lt"/>
                <a:ea typeface="+mn-ea"/>
                <a:cs typeface="+mn-cs"/>
              </a:rPr>
              <a:t>を</a:t>
            </a:r>
            <a:r>
              <a:rPr kumimoji="1" lang="ja-JP" altLang="ja-JP" sz="1200" kern="1200" dirty="0" smtClean="0">
                <a:solidFill>
                  <a:schemeClr val="tx1"/>
                </a:solidFill>
                <a:effectLst/>
                <a:latin typeface="+mn-lt"/>
                <a:ea typeface="+mn-ea"/>
                <a:cs typeface="+mn-cs"/>
              </a:rPr>
              <a:t>あげます。</a:t>
            </a:r>
            <a:endParaRPr kumimoji="1" lang="en-US" altLang="ja-JP"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a:t>
            </a:r>
            <a:r>
              <a:rPr lang="ja-JP" altLang="en-US" dirty="0"/>
              <a:t>矛盾する情報については全体との整合性をもたせるため、より入念な処理が行われる</a:t>
            </a:r>
            <a:r>
              <a:rPr lang="ja-JP" altLang="en-US" dirty="0" smtClean="0"/>
              <a:t>。</a:t>
            </a:r>
            <a:endParaRPr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この</a:t>
            </a:r>
            <a:r>
              <a:rPr lang="ja-JP" altLang="en-US" dirty="0"/>
              <a:t>ため、矛盾する情報についてはほかの情報とリンクが形成され、矛盾する情報のほうが記憶の再生率が高くなる。」</a:t>
            </a: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smtClean="0"/>
              <a:t>つまり、矛盾</a:t>
            </a:r>
            <a:r>
              <a:rPr lang="ja-JP" altLang="en-US" sz="1200" dirty="0"/>
              <a:t>する情報は理解しようと入念に処理されます</a:t>
            </a:r>
            <a:r>
              <a:rPr kumimoji="1" lang="ja-JP" altLang="ja-JP" sz="1200" kern="1200" dirty="0">
                <a:solidFill>
                  <a:schemeClr val="tx1"/>
                </a:solidFill>
                <a:effectLst/>
                <a:latin typeface="+mn-lt"/>
                <a:ea typeface="+mn-ea"/>
                <a:cs typeface="+mn-cs"/>
              </a:rPr>
              <a:t>。</a:t>
            </a:r>
            <a:endParaRPr kumimoji="1" lang="en-US" altLang="ja-JP"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sz="1200" kern="1200" dirty="0">
              <a:solidFill>
                <a:schemeClr val="tx1"/>
              </a:solidFill>
              <a:effectLst/>
              <a:latin typeface="+mn-lt"/>
              <a:ea typeface="+mn-ea"/>
              <a:cs typeface="+mn-cs"/>
            </a:endParaRPr>
          </a:p>
          <a:p>
            <a:r>
              <a:rPr lang="ja-JP" altLang="en-US" dirty="0">
                <a:latin typeface="ＭＳ Ｐゴシック"/>
                <a:ea typeface="ＭＳ Ｐゴシック"/>
              </a:rPr>
              <a:t>ここでは矛盾の類義の</a:t>
            </a:r>
            <a:r>
              <a:rPr lang="ja-JP" altLang="en-US" dirty="0" smtClean="0">
                <a:latin typeface="ＭＳ Ｐゴシック"/>
                <a:ea typeface="ＭＳ Ｐゴシック"/>
              </a:rPr>
              <a:t>意味を持つ違和感</a:t>
            </a:r>
            <a:r>
              <a:rPr lang="ja-JP" altLang="en-US" dirty="0">
                <a:latin typeface="ＭＳ Ｐゴシック"/>
                <a:ea typeface="ＭＳ Ｐゴシック"/>
              </a:rPr>
              <a:t>を</a:t>
            </a:r>
            <a:r>
              <a:rPr lang="ja-JP" altLang="en-US" dirty="0" smtClean="0">
                <a:latin typeface="ＭＳ Ｐゴシック"/>
                <a:ea typeface="ＭＳ Ｐゴシック"/>
              </a:rPr>
              <a:t>用いて</a:t>
            </a:r>
            <a:r>
              <a:rPr kumimoji="1" lang="ja-JP" altLang="en-US" dirty="0" smtClean="0"/>
              <a:t>まとめると、</a:t>
            </a:r>
            <a:endParaRPr kumimoji="1" lang="en-US" altLang="ja-JP" dirty="0" smtClean="0"/>
          </a:p>
          <a:p>
            <a:r>
              <a:rPr kumimoji="1" lang="ja-JP" altLang="en-US" dirty="0" smtClean="0"/>
              <a:t>違和感</a:t>
            </a:r>
            <a:r>
              <a:rPr lang="ja-JP" altLang="en-US" dirty="0"/>
              <a:t>を</a:t>
            </a:r>
            <a:r>
              <a:rPr lang="ja-JP" altLang="en-US" dirty="0" smtClean="0"/>
              <a:t>抱いた</a:t>
            </a:r>
            <a:r>
              <a:rPr kumimoji="1" lang="ja-JP" altLang="en-US" dirty="0" smtClean="0"/>
              <a:t>情報</a:t>
            </a:r>
            <a:r>
              <a:rPr kumimoji="1" lang="ja-JP" altLang="en-US" dirty="0"/>
              <a:t>は理解しようとするためよく考えられるということが読み取れます。</a:t>
            </a:r>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smtClean="0"/>
              <a:pPr/>
              <a:t>28</a:t>
            </a:fld>
            <a:endParaRPr kumimoji="1" lang="ja-JP" altLang="en-US" dirty="0"/>
          </a:p>
        </p:txBody>
      </p:sp>
    </p:spTree>
    <p:extLst>
      <p:ext uri="{BB962C8B-B14F-4D97-AF65-F5344CB8AC3E}">
        <p14:creationId xmlns:p14="http://schemas.microsoft.com/office/powerpoint/2010/main" xmlns="" val="9754350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kern="1200" dirty="0" smtClean="0">
                <a:solidFill>
                  <a:schemeClr val="tx1"/>
                </a:solidFill>
                <a:effectLst/>
                <a:latin typeface="+mn-lt"/>
                <a:ea typeface="+mn-ea"/>
                <a:cs typeface="+mn-cs"/>
              </a:rPr>
              <a:t>記憶されるメカニズムに</a:t>
            </a:r>
            <a:r>
              <a:rPr kumimoji="1" lang="ja-JP" altLang="ja-JP" sz="1200" kern="1200" dirty="0" smtClean="0">
                <a:solidFill>
                  <a:schemeClr val="tx1"/>
                </a:solidFill>
                <a:effectLst/>
                <a:latin typeface="+mn-lt"/>
                <a:ea typeface="+mn-ea"/>
                <a:cs typeface="+mn-cs"/>
              </a:rPr>
              <a:t>不一致情報の記憶優位</a:t>
            </a:r>
            <a:r>
              <a:rPr kumimoji="1" lang="ja-JP" altLang="en-US" sz="1200" kern="1200" dirty="0" smtClean="0">
                <a:solidFill>
                  <a:schemeClr val="tx1"/>
                </a:solidFill>
                <a:effectLst/>
                <a:latin typeface="+mn-lt"/>
                <a:ea typeface="+mn-ea"/>
                <a:cs typeface="+mn-cs"/>
              </a:rPr>
              <a:t>を</a:t>
            </a:r>
            <a:r>
              <a:rPr kumimoji="1" lang="ja-JP" altLang="ja-JP" sz="1200" kern="1200" dirty="0" smtClean="0">
                <a:solidFill>
                  <a:schemeClr val="tx1"/>
                </a:solidFill>
                <a:effectLst/>
                <a:latin typeface="+mn-lt"/>
                <a:ea typeface="+mn-ea"/>
                <a:cs typeface="+mn-cs"/>
              </a:rPr>
              <a:t>当てはめ</a:t>
            </a:r>
            <a:r>
              <a:rPr kumimoji="1" lang="ja-JP" altLang="en-US" sz="1200" kern="1200" dirty="0" smtClean="0">
                <a:solidFill>
                  <a:schemeClr val="tx1"/>
                </a:solidFill>
                <a:effectLst/>
                <a:latin typeface="+mn-lt"/>
                <a:ea typeface="+mn-ea"/>
                <a:cs typeface="+mn-cs"/>
              </a:rPr>
              <a:t>た場合</a:t>
            </a:r>
            <a:r>
              <a:rPr kumimoji="1" lang="ja-JP" altLang="ja-JP" sz="1200" kern="1200" dirty="0" smtClean="0">
                <a:solidFill>
                  <a:schemeClr val="tx1"/>
                </a:solidFill>
                <a:effectLst/>
                <a:latin typeface="+mn-lt"/>
                <a:ea typeface="+mn-ea"/>
                <a:cs typeface="+mn-cs"/>
              </a:rPr>
              <a:t>、違和感を抱いた情報は短期記憶の中でより多く再生が行われるため、記憶に残ると考えられます。</a:t>
            </a:r>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29</a:t>
            </a:fld>
            <a:endParaRPr kumimoji="1" lang="ja-JP" altLang="en-US" dirty="0"/>
          </a:p>
        </p:txBody>
      </p:sp>
    </p:spTree>
    <p:extLst>
      <p:ext uri="{BB962C8B-B14F-4D97-AF65-F5344CB8AC3E}">
        <p14:creationId xmlns:p14="http://schemas.microsoft.com/office/powerpoint/2010/main" xmlns="" val="2252105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目次は以下の通りです。</a:t>
            </a:r>
            <a:endParaRPr kumimoji="1" lang="en-US" altLang="ja-JP" dirty="0" smtClean="0"/>
          </a:p>
          <a:p>
            <a:r>
              <a:rPr kumimoji="1" lang="ja-JP" altLang="en-US" dirty="0" smtClean="0"/>
              <a:t>まずはじめに、現状分析と問題意識についてお話します。</a:t>
            </a:r>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3</a:t>
            </a:fld>
            <a:endParaRPr kumimoji="1" lang="ja-JP" altLang="en-US" dirty="0"/>
          </a:p>
        </p:txBody>
      </p:sp>
    </p:spTree>
    <p:extLst>
      <p:ext uri="{BB962C8B-B14F-4D97-AF65-F5344CB8AC3E}">
        <p14:creationId xmlns:p14="http://schemas.microsoft.com/office/powerpoint/2010/main" xmlns="" val="11784048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latin typeface="ＭＳ Ｐゴシック"/>
                <a:ea typeface="ＭＳ Ｐゴシック"/>
              </a:rPr>
              <a:t>先ほど事例で挙げた</a:t>
            </a:r>
            <a:r>
              <a:rPr lang="ja-JP" altLang="en-US" dirty="0">
                <a:latin typeface="ＭＳ Ｐゴシック"/>
                <a:ea typeface="ＭＳ Ｐゴシック"/>
              </a:rPr>
              <a:t>、擬人化広告である </a:t>
            </a:r>
            <a:r>
              <a:rPr lang="en-US" altLang="ja-JP" dirty="0" err="1">
                <a:ea typeface="ＭＳ Ｐゴシック"/>
              </a:rPr>
              <a:t>Blendy</a:t>
            </a:r>
            <a:r>
              <a:rPr lang="ja-JP" altLang="en-US" dirty="0">
                <a:ea typeface="ＭＳ Ｐゴシック"/>
              </a:rPr>
              <a:t>の事例で考えますと、</a:t>
            </a:r>
            <a:endParaRPr lang="en-US" altLang="ja-JP" dirty="0">
              <a:ea typeface="ＭＳ Ｐゴシック"/>
            </a:endParaRPr>
          </a:p>
          <a:p>
            <a:r>
              <a:rPr lang="ja-JP" altLang="en-US" dirty="0">
                <a:ea typeface="ＭＳ Ｐゴシック"/>
              </a:rPr>
              <a:t>動画で見受けられる</a:t>
            </a:r>
            <a:r>
              <a:rPr lang="ja-JP" altLang="en-US" dirty="0" smtClean="0">
                <a:ea typeface="ＭＳ Ｐゴシック"/>
              </a:rPr>
              <a:t>様子が</a:t>
            </a:r>
            <a:r>
              <a:rPr lang="ja-JP" altLang="en-US" dirty="0">
                <a:ea typeface="ＭＳ Ｐゴシック"/>
              </a:rPr>
              <a:t>普段の卒業式と異なり、見はじめてしばらくは理解ができず、</a:t>
            </a:r>
            <a:endParaRPr lang="en-US" altLang="ja-JP" dirty="0">
              <a:ea typeface="ＭＳ Ｐゴシック"/>
            </a:endParaRPr>
          </a:p>
          <a:p>
            <a:r>
              <a:rPr lang="ja-JP" altLang="en-US" dirty="0">
                <a:ea typeface="ＭＳ Ｐゴシック"/>
              </a:rPr>
              <a:t>自分の知っている卒業式とは何か違うぞ・・・と違和感を抱くと考えられます。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30</a:t>
            </a:fld>
            <a:endParaRPr kumimoji="1" lang="ja-JP" altLang="en-US"/>
          </a:p>
        </p:txBody>
      </p:sp>
    </p:spTree>
    <p:extLst>
      <p:ext uri="{BB962C8B-B14F-4D97-AF65-F5344CB8AC3E}">
        <p14:creationId xmlns:p14="http://schemas.microsoft.com/office/powerpoint/2010/main" xmlns="" val="7272967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不一致情報の記憶優位の内容から考えると、</a:t>
            </a:r>
            <a:endParaRPr kumimoji="1" lang="en-US" altLang="ja-JP" dirty="0"/>
          </a:p>
          <a:p>
            <a:r>
              <a:rPr lang="ja-JP" altLang="en-US" dirty="0"/>
              <a:t>ブレンディの動画の始めでは</a:t>
            </a:r>
            <a:endParaRPr lang="en-US" altLang="ja-JP" dirty="0"/>
          </a:p>
          <a:p>
            <a:r>
              <a:rPr lang="ja-JP" altLang="en-US" dirty="0"/>
              <a:t>高校生が情報の中心</a:t>
            </a:r>
            <a:r>
              <a:rPr lang="ja-JP" altLang="en-US" dirty="0" smtClean="0"/>
              <a:t>で、違和感</a:t>
            </a:r>
            <a:r>
              <a:rPr lang="ja-JP" altLang="en-US" dirty="0"/>
              <a:t>を生み出して</a:t>
            </a:r>
            <a:r>
              <a:rPr lang="ja-JP" altLang="en-US" dirty="0" smtClean="0"/>
              <a:t>いる鼻輪</a:t>
            </a:r>
            <a:r>
              <a:rPr lang="ja-JP" altLang="en-US" dirty="0"/>
              <a:t>などの情報が直接高校生と結びつき</a:t>
            </a:r>
            <a:r>
              <a:rPr lang="ja-JP" altLang="en-US" dirty="0" smtClean="0"/>
              <a:t>、</a:t>
            </a:r>
            <a:endParaRPr lang="en-US" altLang="ja-JP" dirty="0" smtClean="0"/>
          </a:p>
          <a:p>
            <a:r>
              <a:rPr lang="ja-JP" altLang="en-US" dirty="0" smtClean="0"/>
              <a:t>すで</a:t>
            </a:r>
            <a:r>
              <a:rPr lang="ja-JP" altLang="en-US" dirty="0"/>
              <a:t>にある情報のみで無理やり整合させ理解しようとします。</a:t>
            </a:r>
          </a:p>
          <a:p>
            <a:endParaRPr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31</a:t>
            </a:fld>
            <a:endParaRPr kumimoji="1" lang="ja-JP" altLang="en-US" dirty="0"/>
          </a:p>
        </p:txBody>
      </p:sp>
    </p:spTree>
    <p:extLst>
      <p:ext uri="{BB962C8B-B14F-4D97-AF65-F5344CB8AC3E}">
        <p14:creationId xmlns:p14="http://schemas.microsoft.com/office/powerpoint/2010/main" xmlns="" val="13973647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ea typeface="ＭＳ Ｐゴシック"/>
              </a:rPr>
              <a:t>しばらく動画を見ていると、</a:t>
            </a:r>
            <a:endParaRPr lang="en-US" altLang="ja-JP" dirty="0">
              <a:ea typeface="ＭＳ Ｐゴシック"/>
            </a:endParaRPr>
          </a:p>
          <a:p>
            <a:r>
              <a:rPr lang="ja-JP" altLang="en-US" dirty="0">
                <a:ea typeface="ＭＳ Ｐゴシック"/>
              </a:rPr>
              <a:t>卒業証書授与式ではなく、卒牛証書授与式と書かれた横断幕が</a:t>
            </a:r>
            <a:r>
              <a:rPr lang="ja-JP" altLang="en-US" dirty="0" smtClean="0">
                <a:ea typeface="ＭＳ Ｐゴシック"/>
              </a:rPr>
              <a:t>うつる</a:t>
            </a:r>
            <a:r>
              <a:rPr lang="ja-JP" altLang="en-US" dirty="0">
                <a:ea typeface="ＭＳ Ｐゴシック"/>
              </a:rPr>
              <a:t>ことにより、</a:t>
            </a:r>
            <a:endParaRPr lang="en-US" altLang="ja-JP" dirty="0">
              <a:ea typeface="ＭＳ Ｐゴシック"/>
            </a:endParaRPr>
          </a:p>
          <a:p>
            <a:r>
              <a:rPr lang="ja-JP" altLang="en-US" dirty="0">
                <a:ea typeface="ＭＳ Ｐゴシック"/>
              </a:rPr>
              <a:t>鼻輪をしていたり</a:t>
            </a:r>
            <a:r>
              <a:rPr lang="ja-JP" altLang="en-US" dirty="0" smtClean="0">
                <a:ea typeface="ＭＳ Ｐゴシック"/>
              </a:rPr>
              <a:t>と、なに</a:t>
            </a:r>
            <a:r>
              <a:rPr lang="ja-JP" altLang="en-US" dirty="0">
                <a:ea typeface="ＭＳ Ｐゴシック"/>
              </a:rPr>
              <a:t>か変だと思っていた高校生の正体が牛であったことがわかります。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32</a:t>
            </a:fld>
            <a:endParaRPr kumimoji="1" lang="ja-JP" altLang="en-US"/>
          </a:p>
        </p:txBody>
      </p:sp>
    </p:spTree>
    <p:extLst>
      <p:ext uri="{BB962C8B-B14F-4D97-AF65-F5344CB8AC3E}">
        <p14:creationId xmlns:p14="http://schemas.microsoft.com/office/powerpoint/2010/main" xmlns="" val="35645943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latin typeface="Calibri"/>
              </a:rPr>
              <a:t>卒牛式の横断幕により、</a:t>
            </a:r>
            <a:endParaRPr lang="en-US" altLang="ja-JP" dirty="0">
              <a:latin typeface="Calibri"/>
            </a:endParaRPr>
          </a:p>
          <a:p>
            <a:r>
              <a:rPr lang="ja-JP" altLang="en-US" dirty="0">
                <a:latin typeface="Calibri"/>
              </a:rPr>
              <a:t>高校生と鼻輪などの違和感を作り出しているものが直接結びついていましたが、高校生が牛であるとわかったこと</a:t>
            </a:r>
            <a:r>
              <a:rPr lang="ja-JP" altLang="en-US" dirty="0" smtClean="0">
                <a:latin typeface="Calibri"/>
              </a:rPr>
              <a:t>で、</a:t>
            </a:r>
            <a:r>
              <a:rPr lang="ja-JP" altLang="en-US" dirty="0">
                <a:latin typeface="Calibri"/>
              </a:rPr>
              <a:t>高校生と鼻輪の間に牛という情報が入ります。</a:t>
            </a:r>
            <a:endParaRPr lang="en-US" altLang="ja-JP" dirty="0">
              <a:latin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a:latin typeface="Calibri"/>
              </a:rPr>
              <a:t>高校生と牛が結びつき、</a:t>
            </a:r>
            <a:r>
              <a:rPr lang="ja-JP" altLang="en-US" dirty="0">
                <a:latin typeface="+mn-lt"/>
              </a:rPr>
              <a:t>この牛が高校生と鼻輪を整合させたことにより、</a:t>
            </a:r>
            <a:r>
              <a:rPr lang="ja-JP" altLang="en-US" dirty="0">
                <a:latin typeface="Calibri"/>
              </a:rPr>
              <a:t>高校生が鼻輪をしていることも牛を介して理解できるようになります。</a:t>
            </a:r>
            <a:endParaRPr lang="en-US" altLang="ja-JP" dirty="0">
              <a:latin typeface="+mn-lt"/>
            </a:endParaRPr>
          </a:p>
          <a:p>
            <a:r>
              <a:rPr lang="ja-JP" altLang="en-US" dirty="0" smtClean="0">
                <a:latin typeface="Calibri"/>
              </a:rPr>
              <a:t>整合性</a:t>
            </a:r>
            <a:r>
              <a:rPr lang="ja-JP" altLang="en-US" dirty="0">
                <a:latin typeface="Calibri"/>
              </a:rPr>
              <a:t>をもたらす情報があるために、違和感が解消され、整合性をもたらす情報と擬人体の結びつきが強くなると考えました</a:t>
            </a:r>
            <a:r>
              <a:rPr lang="ja-JP" altLang="en-US" dirty="0" smtClean="0">
                <a:latin typeface="Calibri"/>
              </a:rPr>
              <a:t>。</a:t>
            </a:r>
            <a:endParaRPr lang="en-US" altLang="ja-JP" dirty="0" smtClean="0">
              <a:latin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latin typeface="Calibri"/>
              </a:rPr>
              <a:t>このことから、</a:t>
            </a:r>
            <a:r>
              <a:rPr lang="ja-JP" altLang="en-US" sz="1200" dirty="0" smtClean="0"/>
              <a:t>整合性をもたらす情報は、広告の内容を理解させることができ、重要であると考えられます。</a:t>
            </a:r>
            <a:endParaRPr lang="en-US" altLang="ja-JP" dirty="0">
              <a:latin typeface="Calibri"/>
            </a:endParaRPr>
          </a:p>
          <a:p>
            <a:endParaRPr lang="en-US" altLang="ja-JP" dirty="0">
              <a:latin typeface="Calibri"/>
            </a:endParaRPr>
          </a:p>
          <a:p>
            <a:r>
              <a:rPr lang="ja-JP" altLang="en-US" dirty="0">
                <a:latin typeface="Calibri"/>
              </a:rPr>
              <a:t>　</a:t>
            </a:r>
            <a:endParaRPr lang="en-US" altLang="ja-JP" dirty="0">
              <a:latin typeface="Calibri"/>
            </a:endParaRPr>
          </a:p>
          <a:p>
            <a:endParaRPr lang="ja-JP" altLang="en-US" dirty="0">
              <a:latin typeface="Calibri"/>
            </a:endParaRPr>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33</a:t>
            </a:fld>
            <a:endParaRPr kumimoji="1" lang="ja-JP" altLang="en-US" dirty="0"/>
          </a:p>
        </p:txBody>
      </p:sp>
    </p:spTree>
    <p:extLst>
      <p:ext uri="{BB962C8B-B14F-4D97-AF65-F5344CB8AC3E}">
        <p14:creationId xmlns:p14="http://schemas.microsoft.com/office/powerpoint/2010/main" xmlns="" val="40026347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defRPr/>
            </a:pPr>
            <a:r>
              <a:rPr lang="ja-JP" altLang="en-US" dirty="0" smtClean="0"/>
              <a:t>このことにより、擬人化</a:t>
            </a:r>
            <a:r>
              <a:rPr lang="ja-JP" altLang="en-US" dirty="0"/>
              <a:t>広告の場合、前提である擬人体とともに</a:t>
            </a:r>
            <a:endParaRPr lang="en-US" altLang="ja-JP" dirty="0"/>
          </a:p>
          <a:p>
            <a:r>
              <a:rPr lang="ja-JP" altLang="en-US" dirty="0"/>
              <a:t>違和感をもたらす情報</a:t>
            </a:r>
            <a:r>
              <a:rPr lang="ja-JP" altLang="en-US" dirty="0" smtClean="0"/>
              <a:t>よりも、整合性</a:t>
            </a:r>
            <a:r>
              <a:rPr lang="ja-JP" altLang="en-US" dirty="0"/>
              <a:t>を</a:t>
            </a:r>
            <a:r>
              <a:rPr lang="ja-JP" altLang="en-US" dirty="0" smtClean="0"/>
              <a:t>もたらす情報がより覚えられる</a:t>
            </a:r>
            <a:r>
              <a:rPr lang="ja-JP" altLang="en-US" dirty="0"/>
              <a:t>のではないかと考えました。</a:t>
            </a:r>
            <a:endParaRPr lang="en-US" altLang="ja-JP"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34</a:t>
            </a:fld>
            <a:endParaRPr kumimoji="1" lang="ja-JP" altLang="en-US"/>
          </a:p>
        </p:txBody>
      </p:sp>
    </p:spTree>
    <p:extLst>
      <p:ext uri="{BB962C8B-B14F-4D97-AF65-F5344CB8AC3E}">
        <p14:creationId xmlns:p14="http://schemas.microsoft.com/office/powerpoint/2010/main" xmlns="" val="22307701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私たちの考えから、</a:t>
            </a:r>
            <a:r>
              <a:rPr lang="ja-JP" altLang="en-US" dirty="0" smtClean="0"/>
              <a:t>田中氏の不一致情報の記憶優位では、</a:t>
            </a:r>
            <a:endParaRPr lang="en-US" altLang="ja-JP" dirty="0" smtClean="0"/>
          </a:p>
          <a:p>
            <a:r>
              <a:rPr lang="ja-JP" altLang="en-US" sz="1200" dirty="0" smtClean="0"/>
              <a:t>整合性</a:t>
            </a:r>
            <a:r>
              <a:rPr lang="ja-JP" altLang="en-US" sz="1200" dirty="0"/>
              <a:t>をもたらす情報については書かれてい</a:t>
            </a:r>
            <a:r>
              <a:rPr lang="ja-JP" altLang="en-US" dirty="0"/>
              <a:t>ないということ</a:t>
            </a:r>
            <a:r>
              <a:rPr lang="ja-JP" altLang="en-US" dirty="0" smtClean="0"/>
              <a:t>と</a:t>
            </a:r>
            <a:r>
              <a:rPr lang="ja-JP" altLang="en-US" sz="1200" dirty="0" smtClean="0"/>
              <a:t>、</a:t>
            </a:r>
            <a:endParaRPr lang="en-US" altLang="ja-JP" dirty="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200" dirty="0"/>
              <a:t>整合性をもたらす情報が消費者の記憶に残るのかも</a:t>
            </a:r>
            <a:r>
              <a:rPr kumimoji="1" lang="ja-JP" altLang="en-US" sz="1200" dirty="0"/>
              <a:t>不明</a:t>
            </a:r>
            <a:r>
              <a:rPr lang="ja-JP" altLang="en-US" dirty="0"/>
              <a:t>という</a:t>
            </a:r>
            <a:r>
              <a:rPr lang="ja-JP" altLang="en-US" dirty="0" smtClean="0"/>
              <a:t>ことから</a:t>
            </a:r>
            <a:endParaRPr lang="en-US" altLang="ja-JP" dirty="0" smtClean="0"/>
          </a:p>
          <a:p>
            <a:endParaRPr kumimoji="1" lang="ja-JP" altLang="en-US" sz="1200" dirty="0"/>
          </a:p>
          <a:p>
            <a:endParaRPr kumimoji="1" lang="ja-JP" altLang="en-US"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35</a:t>
            </a:fld>
            <a:endParaRPr kumimoji="1" lang="ja-JP" altLang="en-US"/>
          </a:p>
        </p:txBody>
      </p:sp>
    </p:spTree>
    <p:extLst>
      <p:ext uri="{BB962C8B-B14F-4D97-AF65-F5344CB8AC3E}">
        <p14:creationId xmlns:p14="http://schemas.microsoft.com/office/powerpoint/2010/main" xmlns="" val="383394599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lgn="l">
              <a:buNone/>
            </a:pPr>
            <a:r>
              <a:rPr lang="ja-JP" altLang="en-US" sz="1200" dirty="0" smtClean="0"/>
              <a:t>仮説を</a:t>
            </a:r>
            <a:endParaRPr lang="en-US" altLang="ja-JP" sz="1200" dirty="0" smtClean="0"/>
          </a:p>
          <a:p>
            <a:pPr marL="0" indent="0" algn="l">
              <a:buNone/>
            </a:pPr>
            <a:r>
              <a:rPr lang="ja-JP" altLang="en-US" sz="1200" dirty="0" smtClean="0"/>
              <a:t>「擬人体に違和感を強く抱くほど、違和感をもたらす情報より、</a:t>
            </a:r>
            <a:endParaRPr lang="en-US" altLang="ja-JP" sz="1200" dirty="0" smtClean="0"/>
          </a:p>
          <a:p>
            <a:pPr marL="0" indent="0" algn="l">
              <a:buNone/>
            </a:pPr>
            <a:r>
              <a:rPr lang="ja-JP" altLang="en-US" sz="1200" dirty="0" smtClean="0"/>
              <a:t>整合性をもたらす情報が擬人体とともに記憶に残りやすい」としました。</a:t>
            </a:r>
            <a:endParaRPr lang="en-US" altLang="ja-JP" sz="1200" dirty="0" smtClean="0"/>
          </a:p>
          <a:p>
            <a:pPr marL="0" indent="0" algn="l">
              <a:buNone/>
            </a:pPr>
            <a:endParaRPr lang="ja-JP" altLang="en-US" sz="1200" dirty="0" smtClean="0"/>
          </a:p>
          <a:p>
            <a:pPr algn="l"/>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36</a:t>
            </a:fld>
            <a:endParaRPr kumimoji="1" lang="ja-JP" altLang="en-US" dirty="0"/>
          </a:p>
        </p:txBody>
      </p:sp>
    </p:spTree>
    <p:extLst>
      <p:ext uri="{BB962C8B-B14F-4D97-AF65-F5344CB8AC3E}">
        <p14:creationId xmlns:p14="http://schemas.microsoft.com/office/powerpoint/2010/main" xmlns="" val="35911706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次に仮説の検証についてお話します。</a:t>
            </a:r>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37</a:t>
            </a:fld>
            <a:endParaRPr kumimoji="1" lang="ja-JP" altLang="en-US" dirty="0"/>
          </a:p>
        </p:txBody>
      </p:sp>
    </p:spTree>
    <p:extLst>
      <p:ext uri="{BB962C8B-B14F-4D97-AF65-F5344CB8AC3E}">
        <p14:creationId xmlns:p14="http://schemas.microsoft.com/office/powerpoint/2010/main" xmlns="" val="277053813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本件究で対象とする広告は動画広告とします。 </a:t>
            </a:r>
          </a:p>
          <a:p>
            <a:endParaRPr lang="en-US" altLang="ja-JP" dirty="0" smtClean="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38</a:t>
            </a:fld>
            <a:endParaRPr kumimoji="1" lang="ja-JP" altLang="en-US" dirty="0"/>
          </a:p>
        </p:txBody>
      </p:sp>
    </p:spTree>
    <p:extLst>
      <p:ext uri="{BB962C8B-B14F-4D97-AF65-F5344CB8AC3E}">
        <p14:creationId xmlns:p14="http://schemas.microsoft.com/office/powerpoint/2010/main" xmlns="" val="14811023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動画広告である理由として、動画は文字だけの場合と比べ、２倍も記憶に留まるということ、</a:t>
            </a:r>
          </a:p>
          <a:p>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39</a:t>
            </a:fld>
            <a:endParaRPr kumimoji="1" lang="ja-JP" altLang="en-US" dirty="0"/>
          </a:p>
        </p:txBody>
      </p:sp>
    </p:spTree>
    <p:extLst>
      <p:ext uri="{BB962C8B-B14F-4D97-AF65-F5344CB8AC3E}">
        <p14:creationId xmlns:p14="http://schemas.microsoft.com/office/powerpoint/2010/main" xmlns="" val="3489037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擬人化、皆さんはこのような</a:t>
            </a:r>
            <a:r>
              <a:rPr lang="ja-JP" altLang="en-US" dirty="0" smtClean="0"/>
              <a:t>言葉をここ</a:t>
            </a:r>
            <a:r>
              <a:rPr lang="ja-JP" altLang="en-US" dirty="0"/>
              <a:t>最近で耳</a:t>
            </a:r>
            <a:r>
              <a:rPr lang="ja-JP" altLang="en-US" dirty="0" smtClean="0"/>
              <a:t>にしませんか？</a:t>
            </a:r>
            <a:endParaRPr lang="en-US" altLang="ja-JP" dirty="0"/>
          </a:p>
          <a:p>
            <a:r>
              <a:rPr lang="ja-JP" altLang="en-US" dirty="0"/>
              <a:t>擬人化はいま、家電</a:t>
            </a:r>
            <a:r>
              <a:rPr lang="ja-JP" altLang="en-US" dirty="0" smtClean="0"/>
              <a:t>メーカーを</a:t>
            </a:r>
            <a:r>
              <a:rPr lang="ja-JP" altLang="en-US" dirty="0"/>
              <a:t>始め</a:t>
            </a:r>
            <a:r>
              <a:rPr lang="ja-JP" altLang="en-US" dirty="0" smtClean="0"/>
              <a:t>とした</a:t>
            </a:r>
            <a:r>
              <a:rPr lang="ja-JP" altLang="en-US" dirty="0"/>
              <a:t>多くの</a:t>
            </a:r>
            <a:r>
              <a:rPr lang="ja-JP" altLang="en-US" dirty="0" smtClean="0"/>
              <a:t>企業、</a:t>
            </a:r>
            <a:r>
              <a:rPr lang="ja-JP" altLang="en-US" dirty="0"/>
              <a:t>村おこし</a:t>
            </a:r>
            <a:r>
              <a:rPr lang="ja-JP" altLang="en-US" dirty="0" smtClean="0"/>
              <a:t>などの</a:t>
            </a:r>
            <a:r>
              <a:rPr lang="ja-JP" altLang="en-US" dirty="0"/>
              <a:t>地方</a:t>
            </a:r>
            <a:r>
              <a:rPr lang="ja-JP" altLang="en-US" dirty="0" smtClean="0"/>
              <a:t>創世を狙いとした小さな</a:t>
            </a:r>
            <a:r>
              <a:rPr lang="ja-JP" altLang="en-US" dirty="0"/>
              <a:t>自治体でも</a:t>
            </a:r>
            <a:r>
              <a:rPr lang="ja-JP" altLang="en-US" dirty="0" smtClean="0"/>
              <a:t>注目されています。</a:t>
            </a:r>
            <a:endParaRPr lang="en-US" altLang="ja-JP" dirty="0"/>
          </a:p>
          <a:p>
            <a:endParaRPr lang="en-US" altLang="ja-JP" dirty="0"/>
          </a:p>
          <a:p>
            <a:r>
              <a:rPr lang="ja-JP" altLang="en-US" dirty="0" smtClean="0"/>
              <a:t>日経</a:t>
            </a:r>
            <a:r>
              <a:rPr lang="en-US" altLang="ja-JP" dirty="0" smtClean="0"/>
              <a:t>MJ</a:t>
            </a:r>
            <a:r>
              <a:rPr lang="ja-JP" altLang="en-US" dirty="0" smtClean="0"/>
              <a:t>や全国紙、地方の新聞でも取り上げられる</a:t>
            </a:r>
            <a:r>
              <a:rPr lang="ja-JP" altLang="en-US" dirty="0"/>
              <a:t>、</a:t>
            </a:r>
            <a:r>
              <a:rPr lang="ja-JP" altLang="en-US" dirty="0" smtClean="0"/>
              <a:t>ホットな</a:t>
            </a:r>
            <a:r>
              <a:rPr lang="ja-JP" altLang="en-US" dirty="0"/>
              <a:t>もの</a:t>
            </a:r>
            <a:r>
              <a:rPr lang="ja-JP" altLang="en-US" dirty="0" smtClean="0"/>
              <a:t>です。</a:t>
            </a:r>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4</a:t>
            </a:fld>
            <a:endParaRPr kumimoji="1" lang="ja-JP" altLang="en-US" dirty="0"/>
          </a:p>
        </p:txBody>
      </p:sp>
    </p:spTree>
    <p:extLst>
      <p:ext uri="{BB962C8B-B14F-4D97-AF65-F5344CB8AC3E}">
        <p14:creationId xmlns:p14="http://schemas.microsoft.com/office/powerpoint/2010/main" xmlns="" val="6717205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そして、消費者との接触率が高く、効果的媒体といえる</a:t>
            </a:r>
            <a:r>
              <a:rPr lang="en-US" altLang="ja-JP" dirty="0" smtClean="0"/>
              <a:t>TV</a:t>
            </a:r>
            <a:r>
              <a:rPr lang="ja-JP" altLang="en-US" dirty="0" smtClean="0"/>
              <a:t>・インターネットでは、</a:t>
            </a:r>
            <a:endParaRPr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ja-JP" altLang="en-US" dirty="0" smtClean="0"/>
              <a:t>動画広告が主に採用されていることから、動画広告を使用します。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smtClean="0"/>
              <a:pPr/>
              <a:t>40</a:t>
            </a:fld>
            <a:endParaRPr kumimoji="1" lang="ja-JP" altLang="en-US" dirty="0"/>
          </a:p>
        </p:txBody>
      </p:sp>
    </p:spTree>
    <p:extLst>
      <p:ext uri="{BB962C8B-B14F-4D97-AF65-F5344CB8AC3E}">
        <p14:creationId xmlns:p14="http://schemas.microsoft.com/office/powerpoint/2010/main" xmlns="" val="781864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また、動画</a:t>
            </a:r>
            <a:r>
              <a:rPr lang="ja-JP" altLang="en-US" dirty="0"/>
              <a:t>広告は</a:t>
            </a:r>
            <a:r>
              <a:rPr lang="ja-JP" altLang="en-US" dirty="0" smtClean="0"/>
              <a:t>実在する人物が起用される</a:t>
            </a:r>
            <a:r>
              <a:rPr lang="ja-JP" altLang="en-US" dirty="0"/>
              <a:t>ケースが多いので、本研究ではアニメーション等の二次元</a:t>
            </a:r>
            <a:r>
              <a:rPr lang="ja-JP" altLang="en-US" dirty="0" smtClean="0"/>
              <a:t>は検証から外します。</a:t>
            </a:r>
            <a:endParaRPr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41</a:t>
            </a:fld>
            <a:endParaRPr kumimoji="1" lang="ja-JP" altLang="en-US" dirty="0"/>
          </a:p>
        </p:txBody>
      </p:sp>
    </p:spTree>
    <p:extLst>
      <p:ext uri="{BB962C8B-B14F-4D97-AF65-F5344CB8AC3E}">
        <p14:creationId xmlns:p14="http://schemas.microsoft.com/office/powerpoint/2010/main" xmlns="" val="426642686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違和感を感じる点が多いなど、以上の理由から、検証に使用する</a:t>
            </a:r>
            <a:r>
              <a:rPr kumimoji="1" lang="en-US" altLang="ja-JP" dirty="0" smtClean="0"/>
              <a:t>CM</a:t>
            </a:r>
            <a:r>
              <a:rPr kumimoji="1" lang="ja-JP" altLang="en-US" dirty="0" smtClean="0"/>
              <a:t>は、</a:t>
            </a:r>
            <a:endParaRPr kumimoji="1" lang="en-US" altLang="ja-JP" dirty="0" smtClean="0"/>
          </a:p>
          <a:p>
            <a:r>
              <a:rPr kumimoji="1" lang="ja-JP" altLang="en-US" dirty="0" smtClean="0"/>
              <a:t>事例でもご紹介した</a:t>
            </a:r>
            <a:r>
              <a:rPr lang="en-US" altLang="ja-JP" sz="1200" b="0" dirty="0" err="1" smtClean="0"/>
              <a:t>Blendy</a:t>
            </a:r>
            <a:r>
              <a:rPr lang="ja-JP" altLang="en-US" sz="1200" b="0" dirty="0" smtClean="0"/>
              <a:t>　「挽きたてカフェオレ　旅立ち篇」にしました。</a:t>
            </a:r>
            <a:endParaRPr kumimoji="1" lang="ja-JP" altLang="en-US" b="0"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42</a:t>
            </a:fld>
            <a:endParaRPr kumimoji="1" lang="ja-JP" altLang="en-US"/>
          </a:p>
        </p:txBody>
      </p:sp>
    </p:spTree>
    <p:extLst>
      <p:ext uri="{BB962C8B-B14F-4D97-AF65-F5344CB8AC3E}">
        <p14:creationId xmlns:p14="http://schemas.microsoft.com/office/powerpoint/2010/main" xmlns="" val="383364590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2800" dirty="0" smtClean="0"/>
              <a:t>「テレビコマーシャルについての調査」として、</a:t>
            </a:r>
            <a:r>
              <a:rPr lang="ja-JP" altLang="en-US" sz="2800" dirty="0" smtClean="0"/>
              <a:t>字幕入り動画を見せた後、紙面によるアンケート調査を実施しました。</a:t>
            </a:r>
            <a:endParaRPr lang="ja-JP" altLang="en-US"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43</a:t>
            </a:fld>
            <a:endParaRPr kumimoji="1" lang="ja-JP" altLang="en-US"/>
          </a:p>
        </p:txBody>
      </p:sp>
    </p:spTree>
    <p:extLst>
      <p:ext uri="{BB962C8B-B14F-4D97-AF65-F5344CB8AC3E}">
        <p14:creationId xmlns:p14="http://schemas.microsoft.com/office/powerpoint/2010/main" xmlns="" val="23799546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調</a:t>
            </a:r>
            <a:r>
              <a:rPr lang="ja-JP" altLang="en-US"/>
              <a:t>査概要は以下の通りです。</a:t>
            </a:r>
            <a:endParaRPr lang="en-US" altLang="ja-JP" dirty="0"/>
          </a:p>
          <a:p>
            <a:endParaRPr kumimoji="1" lang="ja-JP" altLang="en-US"/>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44</a:t>
            </a:fld>
            <a:endParaRPr kumimoji="1" lang="ja-JP" altLang="en-US"/>
          </a:p>
        </p:txBody>
      </p:sp>
    </p:spTree>
    <p:extLst>
      <p:ext uri="{BB962C8B-B14F-4D97-AF65-F5344CB8AC3E}">
        <p14:creationId xmlns:p14="http://schemas.microsoft.com/office/powerpoint/2010/main" xmlns="" val="224849914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仮説が正しい場合、違和感と鼻輪の印象の散布図は右肩下がりに、</a:t>
            </a:r>
            <a:endParaRPr kumimoji="1" lang="en-US" altLang="ja-JP" dirty="0" smtClean="0"/>
          </a:p>
          <a:p>
            <a:r>
              <a:rPr kumimoji="1" lang="ja-JP" altLang="en-US" dirty="0" smtClean="0"/>
              <a:t>違和感と牛の印象の散布図は右肩上がりになると考えられます。</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45</a:t>
            </a:fld>
            <a:endParaRPr kumimoji="1" lang="ja-JP" altLang="en-US"/>
          </a:p>
        </p:txBody>
      </p:sp>
    </p:spTree>
    <p:extLst>
      <p:ext uri="{BB962C8B-B14F-4D97-AF65-F5344CB8AC3E}">
        <p14:creationId xmlns:p14="http://schemas.microsoft.com/office/powerpoint/2010/main" xmlns="" val="223531584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検</a:t>
            </a:r>
            <a:r>
              <a:rPr lang="ja-JP" altLang="en-US"/>
              <a:t>証動画を視聴した際の違和感の度合いと主人公の高校生と鼻輪・牛の関係性を回帰分析にかけた結果、</a:t>
            </a:r>
            <a:endParaRPr lang="en-US" altLang="ja-JP" dirty="0"/>
          </a:p>
          <a:p>
            <a:r>
              <a:rPr lang="ja-JP" altLang="en-US"/>
              <a:t>以下のような数値となりました。</a:t>
            </a:r>
            <a:endParaRPr lang="en-US" altLang="ja-JP" dirty="0"/>
          </a:p>
          <a:p>
            <a:endParaRPr kumimoji="1" lang="ja-JP" altLang="en-US"/>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46</a:t>
            </a:fld>
            <a:endParaRPr kumimoji="1" lang="ja-JP" altLang="en-US"/>
          </a:p>
        </p:txBody>
      </p:sp>
    </p:spTree>
    <p:extLst>
      <p:ext uri="{BB962C8B-B14F-4D97-AF65-F5344CB8AC3E}">
        <p14:creationId xmlns:p14="http://schemas.microsoft.com/office/powerpoint/2010/main" xmlns="" val="14976928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先</a:t>
            </a:r>
            <a:r>
              <a:rPr lang="ja-JP" altLang="en-US"/>
              <a:t>ほどの数値を散布図で表してみると・・・</a:t>
            </a:r>
            <a:endParaRPr lang="en-US" altLang="ja-JP" dirty="0"/>
          </a:p>
          <a:p>
            <a:r>
              <a:rPr lang="ja-JP" altLang="en-US"/>
              <a:t>向かって左側の高校生と鼻輪との関係では右上に集中し、</a:t>
            </a:r>
            <a:endParaRPr lang="en-US" altLang="ja-JP" dirty="0"/>
          </a:p>
          <a:p>
            <a:r>
              <a:rPr lang="ja-JP" altLang="en-US"/>
              <a:t>向かって右側の高校生と牛との関係では全体的に分散していることがわかります。</a:t>
            </a:r>
            <a:endParaRPr kumimoji="1" lang="ja-JP" altLang="en-US"/>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47</a:t>
            </a:fld>
            <a:endParaRPr kumimoji="1" lang="ja-JP" altLang="en-US"/>
          </a:p>
        </p:txBody>
      </p:sp>
    </p:spTree>
    <p:extLst>
      <p:ext uri="{BB962C8B-B14F-4D97-AF65-F5344CB8AC3E}">
        <p14:creationId xmlns:p14="http://schemas.microsoft.com/office/powerpoint/2010/main" xmlns="" val="74404625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以上の検証結果をまとめると、</a:t>
            </a:r>
            <a:endParaRPr lang="en-US" altLang="ja-JP" dirty="0"/>
          </a:p>
          <a:p>
            <a:r>
              <a:rPr lang="ja-JP" altLang="en-US" dirty="0"/>
              <a:t>「主人公の高校生と鼻輪との関係性」では有意確率が</a:t>
            </a:r>
            <a:r>
              <a:rPr lang="en-US" altLang="ja-JP" dirty="0"/>
              <a:t>0.372</a:t>
            </a:r>
          </a:p>
          <a:p>
            <a:r>
              <a:rPr lang="ja-JP" altLang="en-US" dirty="0"/>
              <a:t>「主人公の高校生と牛との関係性」でも有意確率が</a:t>
            </a:r>
            <a:r>
              <a:rPr lang="en-US" altLang="ja-JP" dirty="0"/>
              <a:t>0.271</a:t>
            </a:r>
            <a:r>
              <a:rPr lang="ja-JP" altLang="en-US" dirty="0"/>
              <a:t>と、共に有意水準</a:t>
            </a:r>
            <a:r>
              <a:rPr lang="en-US" altLang="ja-JP" dirty="0"/>
              <a:t>0.05</a:t>
            </a:r>
            <a:r>
              <a:rPr lang="ja-JP" altLang="en-US" dirty="0"/>
              <a:t>を上回ったため仮設は支持されませんでした。</a:t>
            </a:r>
            <a:endParaRPr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48</a:t>
            </a:fld>
            <a:endParaRPr kumimoji="1" lang="ja-JP" altLang="en-US"/>
          </a:p>
        </p:txBody>
      </p:sp>
    </p:spTree>
    <p:extLst>
      <p:ext uri="{BB962C8B-B14F-4D97-AF65-F5344CB8AC3E}">
        <p14:creationId xmlns:p14="http://schemas.microsoft.com/office/powerpoint/2010/main" xmlns="" val="419833616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支持されなかった理由として</a:t>
            </a:r>
            <a:endParaRPr lang="en-US" altLang="ja-JP" dirty="0"/>
          </a:p>
          <a:p>
            <a:r>
              <a:rPr lang="ja-JP" altLang="en-US" dirty="0"/>
              <a:t>動画では、個人差で擬人化に注目</a:t>
            </a:r>
            <a:r>
              <a:rPr lang="ja-JP" altLang="en-US" dirty="0" smtClean="0"/>
              <a:t>できない</a:t>
            </a:r>
            <a:r>
              <a:rPr lang="ja-JP" altLang="en-US" dirty="0"/>
              <a:t>表現が含まれていた</a:t>
            </a:r>
            <a:endParaRPr lang="en-US" altLang="ja-JP" dirty="0"/>
          </a:p>
          <a:p>
            <a:r>
              <a:rPr lang="ja-JP" altLang="en-US" dirty="0"/>
              <a:t>アンケートでは、質問の順番で誘導していたのかもしれず、質問が</a:t>
            </a:r>
            <a:r>
              <a:rPr lang="ja-JP" altLang="en-US" dirty="0" smtClean="0"/>
              <a:t>長く理解</a:t>
            </a:r>
            <a:r>
              <a:rPr lang="ja-JP" altLang="en-US" dirty="0"/>
              <a:t>しにくかった</a:t>
            </a:r>
            <a:endParaRPr lang="en-US" altLang="ja-JP" dirty="0"/>
          </a:p>
          <a:p>
            <a:pPr>
              <a:defRPr/>
            </a:pPr>
            <a:r>
              <a:rPr lang="ja-JP" altLang="en-US" dirty="0"/>
              <a:t>環境では、回答者が相談をしたり、焦らしたりした環境に問題があった</a:t>
            </a:r>
            <a:endParaRPr lang="en-US" altLang="ja-JP" dirty="0"/>
          </a:p>
          <a:p>
            <a:pPr>
              <a:defRPr/>
            </a:pPr>
            <a:r>
              <a:rPr lang="ja-JP" altLang="en-US" dirty="0"/>
              <a:t>この</a:t>
            </a:r>
            <a:r>
              <a:rPr lang="ja-JP" altLang="en-US" dirty="0" smtClean="0"/>
              <a:t>ことが考えられます。</a:t>
            </a:r>
            <a:endParaRPr lang="en-US" altLang="ja-JP" dirty="0"/>
          </a:p>
          <a:p>
            <a:endParaRPr lang="en-US" altLang="ja-JP" dirty="0"/>
          </a:p>
          <a:p>
            <a:endParaRPr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A277EDE5-7985-45B0-948C-7564D6B4B557}" type="slidenum">
              <a:rPr kumimoji="1" lang="ja-JP" altLang="en-US" smtClean="0"/>
              <a:pPr/>
              <a:t>49</a:t>
            </a:fld>
            <a:endParaRPr kumimoji="1" lang="ja-JP" altLang="en-US"/>
          </a:p>
        </p:txBody>
      </p:sp>
    </p:spTree>
    <p:extLst>
      <p:ext uri="{BB962C8B-B14F-4D97-AF65-F5344CB8AC3E}">
        <p14:creationId xmlns:p14="http://schemas.microsoft.com/office/powerpoint/2010/main" xmlns="" val="12752568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擬人化の事例として、刀剣乱舞を挙げます。</a:t>
            </a:r>
            <a:endParaRPr lang="en-US" altLang="ja-JP" dirty="0"/>
          </a:p>
          <a:p>
            <a:r>
              <a:rPr lang="ja-JP" altLang="en-US" dirty="0"/>
              <a:t>こ</a:t>
            </a:r>
            <a:r>
              <a:rPr lang="ja-JP" altLang="en-US"/>
              <a:t>れは、刀</a:t>
            </a:r>
            <a:r>
              <a:rPr lang="ja-JP" altLang="en-US" dirty="0"/>
              <a:t>が美男子に擬人化した刀剣男士を育てるシミレーションゲームです。</a:t>
            </a:r>
            <a:endParaRPr lang="en-US" altLang="ja-JP" dirty="0"/>
          </a:p>
          <a:p>
            <a:r>
              <a:rPr lang="en-US" altLang="ja-JP" dirty="0"/>
              <a:t>2015</a:t>
            </a:r>
            <a:r>
              <a:rPr lang="ja-JP" altLang="en-US" dirty="0"/>
              <a:t>年</a:t>
            </a:r>
            <a:r>
              <a:rPr lang="en-US" altLang="ja-JP" dirty="0"/>
              <a:t>1</a:t>
            </a:r>
            <a:r>
              <a:rPr lang="ja-JP" altLang="en-US" dirty="0"/>
              <a:t>月の配信開始から約</a:t>
            </a:r>
            <a:r>
              <a:rPr lang="en-US" altLang="ja-JP" dirty="0"/>
              <a:t>8</a:t>
            </a:r>
            <a:r>
              <a:rPr lang="ja-JP" altLang="en-US" dirty="0"/>
              <a:t>か月で利用者数が</a:t>
            </a:r>
            <a:r>
              <a:rPr lang="en-US" altLang="ja-JP" dirty="0"/>
              <a:t>140</a:t>
            </a:r>
            <a:r>
              <a:rPr lang="ja-JP" altLang="en-US" dirty="0"/>
              <a:t>万人を突破しました。</a:t>
            </a:r>
            <a:endParaRPr lang="en-US" altLang="ja-JP" dirty="0"/>
          </a:p>
          <a:p>
            <a:r>
              <a:rPr lang="ja-JP" altLang="en-US" dirty="0"/>
              <a:t>ゲームだけでは飽き足らず、本物の刀を拝みたいというファン心理にも火が付き</a:t>
            </a:r>
            <a:endParaRPr lang="en-US" altLang="ja-JP" dirty="0"/>
          </a:p>
          <a:p>
            <a:r>
              <a:rPr lang="ja-JP" altLang="en-US" dirty="0"/>
              <a:t>刀紋をあしらったバッグやブックマークなど関連グッズが大人気になりました。</a:t>
            </a:r>
            <a:endParaRPr lang="en-US" altLang="ja-JP" dirty="0"/>
          </a:p>
          <a:p>
            <a:endParaRPr lang="en-US" altLang="ja-JP" dirty="0"/>
          </a:p>
          <a:p>
            <a:r>
              <a:rPr lang="en-US" altLang="ja-JP" dirty="0"/>
              <a:t>2015</a:t>
            </a:r>
            <a:r>
              <a:rPr lang="ja-JP" altLang="en-US" dirty="0"/>
              <a:t>年ユーキャン新語・流行語大賞に刀剣女子がノミネートされました。</a:t>
            </a:r>
            <a:endParaRPr lang="en-US" altLang="ja-JP" dirty="0"/>
          </a:p>
          <a:p>
            <a:endParaRPr lang="en-US" altLang="ja-JP" dirty="0"/>
          </a:p>
          <a:p>
            <a:r>
              <a:rPr lang="ja-JP" altLang="en-US" dirty="0"/>
              <a:t>このようなことから、刀マニアに女性ファンを新たに定着させ、新規需要を生み出す結果になりました。</a:t>
            </a:r>
            <a:endParaRPr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5</a:t>
            </a:fld>
            <a:endParaRPr kumimoji="1" lang="ja-JP" altLang="en-US" dirty="0"/>
          </a:p>
        </p:txBody>
      </p:sp>
    </p:spTree>
    <p:extLst>
      <p:ext uri="{BB962C8B-B14F-4D97-AF65-F5344CB8AC3E}">
        <p14:creationId xmlns:p14="http://schemas.microsoft.com/office/powerpoint/2010/main" xmlns="" val="22555142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次にインプリケーションと課題についてお話します。</a:t>
            </a:r>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50</a:t>
            </a:fld>
            <a:endParaRPr kumimoji="1" lang="ja-JP" altLang="en-US" dirty="0"/>
          </a:p>
        </p:txBody>
      </p:sp>
    </p:spTree>
    <p:extLst>
      <p:ext uri="{BB962C8B-B14F-4D97-AF65-F5344CB8AC3E}">
        <p14:creationId xmlns:p14="http://schemas.microsoft.com/office/powerpoint/2010/main" xmlns="" val="227143093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学</a:t>
            </a:r>
            <a:r>
              <a:rPr lang="ja-JP" altLang="en-US"/>
              <a:t>術的インプリケーション</a:t>
            </a:r>
            <a:endParaRPr lang="en-US" altLang="ja-JP" dirty="0"/>
          </a:p>
          <a:p>
            <a:r>
              <a:rPr lang="en-US" altLang="ja-JP"/>
              <a:t>1.</a:t>
            </a:r>
            <a:r>
              <a:rPr lang="ja-JP" altLang="en-US"/>
              <a:t>擬人化広告で擬人体と整合性をもたらす情報が覚えられることを確認することはできなかった。</a:t>
            </a:r>
            <a:endParaRPr lang="en-US" altLang="ja-JP" dirty="0"/>
          </a:p>
          <a:p>
            <a:r>
              <a:rPr lang="en-US" altLang="ja-JP"/>
              <a:t>2.</a:t>
            </a:r>
            <a:r>
              <a:rPr lang="ja-JP" altLang="en-US"/>
              <a:t>一概には言えないが、擬人化広告における整合性をもたらす情報の重要性を示すことができた。</a:t>
            </a:r>
            <a:endParaRPr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lang="en-US" altLang="ja-JP">
                <a:solidFill>
                  <a:prstClr val="black"/>
                </a:solidFill>
              </a:rPr>
              <a:pPr/>
              <a:t>51</a:t>
            </a:fld>
            <a:endParaRPr lang="ja-JP" altLang="en-US" dirty="0">
              <a:solidFill>
                <a:prstClr val="black"/>
              </a:solidFill>
            </a:endParaRPr>
          </a:p>
        </p:txBody>
      </p:sp>
    </p:spTree>
    <p:extLst>
      <p:ext uri="{BB962C8B-B14F-4D97-AF65-F5344CB8AC3E}">
        <p14:creationId xmlns:p14="http://schemas.microsoft.com/office/powerpoint/2010/main" xmlns="" val="271615630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defRPr/>
            </a:pPr>
            <a:r>
              <a:rPr lang="ja-JP" altLang="en-US" dirty="0"/>
              <a:t>実</a:t>
            </a:r>
            <a:r>
              <a:rPr lang="ja-JP" altLang="en-US"/>
              <a:t>務的インプリケーション</a:t>
            </a:r>
            <a:endParaRPr lang="en-US" altLang="ja-JP" sz="800" dirty="0"/>
          </a:p>
          <a:p>
            <a:pPr>
              <a:defRPr/>
            </a:pPr>
            <a:r>
              <a:rPr lang="ja-JP" altLang="en-US"/>
              <a:t>擬人化広告を用いる場合は、擬人化対象は商品など覚えてほしいものにするとよい</a:t>
            </a:r>
            <a:endParaRPr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lang="en-US" altLang="ja-JP">
                <a:solidFill>
                  <a:prstClr val="black"/>
                </a:solidFill>
              </a:rPr>
              <a:pPr/>
              <a:t>52</a:t>
            </a:fld>
            <a:endParaRPr lang="ja-JP" altLang="en-US" dirty="0">
              <a:solidFill>
                <a:prstClr val="black"/>
              </a:solidFill>
            </a:endParaRPr>
          </a:p>
        </p:txBody>
      </p:sp>
    </p:spTree>
    <p:extLst>
      <p:ext uri="{BB962C8B-B14F-4D97-AF65-F5344CB8AC3E}">
        <p14:creationId xmlns:p14="http://schemas.microsoft.com/office/powerpoint/2010/main" xmlns="" val="367968813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研</a:t>
            </a:r>
            <a:r>
              <a:rPr lang="ja-JP" altLang="en-US"/>
              <a:t>究の限界</a:t>
            </a:r>
            <a:endParaRPr lang="en-US" altLang="ja-JP" dirty="0"/>
          </a:p>
          <a:p>
            <a:r>
              <a:rPr lang="ja-JP" altLang="en-US" sz="3600"/>
              <a:t>擬人体と整合性をもたらす情報が繋がる理由は解明できず</a:t>
            </a:r>
            <a:endParaRPr lang="ja-JP" altLang="en-US" sz="3600" dirty="0"/>
          </a:p>
          <a:p>
            <a:pPr marL="0" lvl="1">
              <a:lnSpc>
                <a:spcPct val="90000"/>
              </a:lnSpc>
              <a:spcBef>
                <a:spcPct val="0"/>
              </a:spcBef>
            </a:pPr>
            <a:r>
              <a:rPr lang="ja-JP" altLang="en-US" sz="3600"/>
              <a:t>他の動画でも検証する必要がある。</a:t>
            </a:r>
            <a:endParaRPr lang="en-US" altLang="ja-JP" sz="3600" dirty="0"/>
          </a:p>
          <a:p>
            <a:pPr marL="0" lvl="1">
              <a:lnSpc>
                <a:spcPct val="90000"/>
              </a:lnSpc>
              <a:spcBef>
                <a:spcPct val="0"/>
              </a:spcBef>
            </a:pPr>
            <a:r>
              <a:rPr lang="ja-JP" altLang="en-US" sz="3600"/>
              <a:t>学生のみに調査を行った点</a:t>
            </a:r>
            <a:endParaRPr lang="en-US" altLang="ja-JP" sz="3600" dirty="0"/>
          </a:p>
          <a:p>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lang="en-US" altLang="ja-JP">
                <a:solidFill>
                  <a:prstClr val="black"/>
                </a:solidFill>
              </a:rPr>
              <a:pPr/>
              <a:t>53</a:t>
            </a:fld>
            <a:endParaRPr lang="ja-JP" altLang="en-US" dirty="0">
              <a:solidFill>
                <a:prstClr val="black"/>
              </a:solidFill>
            </a:endParaRPr>
          </a:p>
        </p:txBody>
      </p:sp>
    </p:spTree>
    <p:extLst>
      <p:ext uri="{BB962C8B-B14F-4D97-AF65-F5344CB8AC3E}">
        <p14:creationId xmlns:p14="http://schemas.microsoft.com/office/powerpoint/2010/main" xmlns="" val="423469581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54</a:t>
            </a:fld>
            <a:endParaRPr kumimoji="1" lang="ja-JP" altLang="en-US" dirty="0"/>
          </a:p>
        </p:txBody>
      </p:sp>
    </p:spTree>
    <p:extLst>
      <p:ext uri="{BB962C8B-B14F-4D97-AF65-F5344CB8AC3E}">
        <p14:creationId xmlns:p14="http://schemas.microsoft.com/office/powerpoint/2010/main" xmlns="" val="287751342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55</a:t>
            </a:fld>
            <a:endParaRPr kumimoji="1" lang="ja-JP" altLang="en-US" dirty="0"/>
          </a:p>
        </p:txBody>
      </p:sp>
    </p:spTree>
    <p:extLst>
      <p:ext uri="{BB962C8B-B14F-4D97-AF65-F5344CB8AC3E}">
        <p14:creationId xmlns:p14="http://schemas.microsoft.com/office/powerpoint/2010/main" xmlns="" val="2389360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話</a:t>
            </a:r>
            <a:r>
              <a:rPr lang="ja-JP" altLang="en-US"/>
              <a:t>題となった擬人化の例として</a:t>
            </a:r>
            <a:r>
              <a:rPr lang="en-US" altLang="ja-JP"/>
              <a:t>docomo</a:t>
            </a:r>
            <a:r>
              <a:rPr lang="ja-JP" altLang="en-US"/>
              <a:t>を挙げます。</a:t>
            </a:r>
            <a:endParaRPr lang="en-US" altLang="ja-JP" dirty="0"/>
          </a:p>
          <a:p>
            <a:r>
              <a:rPr lang="ja-JP" altLang="en-US"/>
              <a:t>この広告は、スマートフォンを擬人化した</a:t>
            </a:r>
            <a:r>
              <a:rPr lang="en-US" altLang="ja-JP"/>
              <a:t>CM</a:t>
            </a:r>
            <a:r>
              <a:rPr lang="ja-JP" altLang="en-US"/>
              <a:t>です。</a:t>
            </a:r>
            <a:endParaRPr lang="en-US" altLang="ja-JP" dirty="0"/>
          </a:p>
          <a:p>
            <a:r>
              <a:rPr lang="en-US" altLang="ja-JP"/>
              <a:t>2010</a:t>
            </a:r>
            <a:r>
              <a:rPr lang="ja-JP" altLang="en-US"/>
              <a:t>年、フィーチャーフォン（ガラケー）使用者が圧倒的に多かったころに</a:t>
            </a:r>
            <a:endParaRPr lang="en-US" altLang="ja-JP" dirty="0"/>
          </a:p>
          <a:p>
            <a:r>
              <a:rPr lang="ja-JP" altLang="en-US"/>
              <a:t>スマホの操作を擬人化を用いて解説し、スマホ操作の理解を進めました。</a:t>
            </a:r>
            <a:endParaRPr lang="en-US" altLang="ja-JP" dirty="0"/>
          </a:p>
          <a:p>
            <a:endParaRPr kumimoji="1" lang="ja-JP" altLang="en-US"/>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a:pPr/>
              <a:t>6</a:t>
            </a:fld>
            <a:endParaRPr kumimoji="1" lang="ja-JP" altLang="en-US" dirty="0"/>
          </a:p>
        </p:txBody>
      </p:sp>
    </p:spTree>
    <p:extLst>
      <p:ext uri="{BB962C8B-B14F-4D97-AF65-F5344CB8AC3E}">
        <p14:creationId xmlns:p14="http://schemas.microsoft.com/office/powerpoint/2010/main" xmlns="" val="1345260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本研究での擬人化の定義は、「人でないものを人に擬して表現すること」とします。</a:t>
            </a:r>
            <a:endParaRPr kumimoji="1" lang="ja-JP" altLang="en-US" dirty="0"/>
          </a:p>
        </p:txBody>
      </p:sp>
      <p:sp>
        <p:nvSpPr>
          <p:cNvPr id="4" name="スライド番号プレースホルダー 3"/>
          <p:cNvSpPr>
            <a:spLocks noGrp="1"/>
          </p:cNvSpPr>
          <p:nvPr>
            <p:ph type="sldNum" sz="quarter" idx="10"/>
          </p:nvPr>
        </p:nvSpPr>
        <p:spPr/>
        <p:txBody>
          <a:bodyPr/>
          <a:lstStyle/>
          <a:p>
            <a:fld id="{5E8B8F7B-31CC-4354-A4AB-6612486BACB3}" type="slidenum">
              <a:rPr kumimoji="1" lang="en-US" altLang="ja-JP" smtClean="0"/>
              <a:pPr/>
              <a:t>7</a:t>
            </a:fld>
            <a:endParaRPr kumimoji="1" lang="ja-JP" altLang="en-US" dirty="0"/>
          </a:p>
        </p:txBody>
      </p:sp>
    </p:spTree>
    <p:extLst>
      <p:ext uri="{BB962C8B-B14F-4D97-AF65-F5344CB8AC3E}">
        <p14:creationId xmlns:p14="http://schemas.microsoft.com/office/powerpoint/2010/main" xmlns="" val="2699371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一言に擬人化といってもさまざまものが存在します。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7217BA1E-87D4-486A-B6B7-B12646AD9CE6}" type="slidenum">
              <a:rPr kumimoji="1" lang="ja-JP" altLang="en-US" smtClean="0"/>
              <a:pPr/>
              <a:t>8</a:t>
            </a:fld>
            <a:endParaRPr kumimoji="1" lang="ja-JP" altLang="en-US" dirty="0"/>
          </a:p>
        </p:txBody>
      </p:sp>
    </p:spTree>
    <p:extLst>
      <p:ext uri="{BB962C8B-B14F-4D97-AF65-F5344CB8AC3E}">
        <p14:creationId xmlns:p14="http://schemas.microsoft.com/office/powerpoint/2010/main" xmlns="" val="39282303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擬人化は、一概に言える基準が存在しません。</a:t>
            </a:r>
            <a:endParaRPr kumimoji="1" lang="en-US" altLang="ja-JP" dirty="0" smtClean="0"/>
          </a:p>
          <a:p>
            <a:r>
              <a:rPr kumimoji="1" lang="ja-JP" altLang="en-US" dirty="0" smtClean="0"/>
              <a:t>研究対象として判断が困難であると考え、</a:t>
            </a:r>
            <a:endParaRPr kumimoji="1" lang="en-US" altLang="ja-JP" dirty="0" smtClean="0"/>
          </a:p>
          <a:p>
            <a:r>
              <a:rPr kumimoji="1" lang="ja-JP" altLang="en-US" dirty="0" smtClean="0"/>
              <a:t>本研究では、視覚的にヒトと認識できる</a:t>
            </a:r>
            <a:endParaRPr kumimoji="1" lang="en-US" altLang="ja-JP" dirty="0" smtClean="0"/>
          </a:p>
          <a:p>
            <a:r>
              <a:rPr kumimoji="1" lang="ja-JP" altLang="en-US" dirty="0" smtClean="0"/>
              <a:t>「完全にヒトになる擬人化」を対象とします。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7217BA1E-87D4-486A-B6B7-B12646AD9CE6}" type="slidenum">
              <a:rPr kumimoji="1" lang="ja-JP" altLang="en-US" smtClean="0"/>
              <a:pPr/>
              <a:t>9</a:t>
            </a:fld>
            <a:endParaRPr kumimoji="1" lang="ja-JP" altLang="en-US" dirty="0"/>
          </a:p>
        </p:txBody>
      </p:sp>
    </p:spTree>
    <p:extLst>
      <p:ext uri="{BB962C8B-B14F-4D97-AF65-F5344CB8AC3E}">
        <p14:creationId xmlns:p14="http://schemas.microsoft.com/office/powerpoint/2010/main" xmlns="" val="1278876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AD65E8B9-4102-4F72-B59D-EFB539D7F0DD}" type="datetime1">
              <a:rPr lang="ja-JP" altLang="en-US" smtClean="0">
                <a:solidFill>
                  <a:prstClr val="black">
                    <a:tint val="75000"/>
                  </a:prstClr>
                </a:solidFill>
              </a:rPr>
              <a:pPr/>
              <a:t>2015/12/19</a:t>
            </a:fld>
            <a:endParaRPr lang="ja-JP" altLang="en-US" dirty="0">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3359927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7E9DD99-F258-42FC-8BD4-C7F3F23C2660}" type="datetime1">
              <a:rPr lang="ja-JP" altLang="en-US" smtClean="0">
                <a:solidFill>
                  <a:prstClr val="black">
                    <a:tint val="75000"/>
                  </a:prstClr>
                </a:solidFill>
              </a:rPr>
              <a:pPr/>
              <a:t>2015/12/19</a:t>
            </a:fld>
            <a:endParaRPr lang="ja-JP" altLang="en-US" dirty="0">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1892470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94495E3-CBCD-4835-9B8F-A04442C5CCD0}" type="datetime1">
              <a:rPr lang="ja-JP" altLang="en-US" smtClean="0">
                <a:solidFill>
                  <a:prstClr val="black">
                    <a:tint val="75000"/>
                  </a:prstClr>
                </a:solidFill>
              </a:rPr>
              <a:pPr/>
              <a:t>2015/12/19</a:t>
            </a:fld>
            <a:endParaRPr lang="ja-JP" altLang="en-US" dirty="0">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34275411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8BD41FD9-7A5E-4713-8159-812603891C45}" type="datetime1">
              <a:rPr kumimoji="1" lang="ja-JP" altLang="en-US" smtClean="0"/>
              <a:pPr/>
              <a:t>2015/12/19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pPr/>
              <a:t>&lt;#&gt;</a:t>
            </a:fld>
            <a:endParaRPr kumimoji="1" lang="ja-JP" altLang="en-US"/>
          </a:p>
        </p:txBody>
      </p:sp>
    </p:spTree>
    <p:extLst>
      <p:ext uri="{BB962C8B-B14F-4D97-AF65-F5344CB8AC3E}">
        <p14:creationId xmlns:p14="http://schemas.microsoft.com/office/powerpoint/2010/main" xmlns="" val="12373036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D4DB825-D150-452B-9128-F184C0982BD0}" type="datetime1">
              <a:rPr kumimoji="1" lang="ja-JP" altLang="en-US" smtClean="0"/>
              <a:pPr/>
              <a:t>2015/12/19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pPr/>
              <a:t>&lt;#&gt;</a:t>
            </a:fld>
            <a:endParaRPr kumimoji="1" lang="ja-JP" altLang="en-US"/>
          </a:p>
        </p:txBody>
      </p:sp>
    </p:spTree>
    <p:extLst>
      <p:ext uri="{BB962C8B-B14F-4D97-AF65-F5344CB8AC3E}">
        <p14:creationId xmlns:p14="http://schemas.microsoft.com/office/powerpoint/2010/main" xmlns="" val="39300297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2FE584DF-0CC7-421B-A33A-11AC674A7A90}" type="datetime1">
              <a:rPr kumimoji="1" lang="ja-JP" altLang="en-US" smtClean="0"/>
              <a:pPr/>
              <a:t>2015/12/19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pPr/>
              <a:t>&lt;#&gt;</a:t>
            </a:fld>
            <a:endParaRPr kumimoji="1" lang="ja-JP" altLang="en-US"/>
          </a:p>
        </p:txBody>
      </p:sp>
    </p:spTree>
    <p:extLst>
      <p:ext uri="{BB962C8B-B14F-4D97-AF65-F5344CB8AC3E}">
        <p14:creationId xmlns:p14="http://schemas.microsoft.com/office/powerpoint/2010/main" xmlns="" val="40704451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E7BEE2A-1124-4B7A-B5D9-7B2F979286A9}" type="datetime1">
              <a:rPr kumimoji="1" lang="ja-JP" altLang="en-US" smtClean="0"/>
              <a:pPr/>
              <a:t>2015/12/19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pPr/>
              <a:t>&lt;#&gt;</a:t>
            </a:fld>
            <a:endParaRPr kumimoji="1" lang="ja-JP" altLang="en-US"/>
          </a:p>
        </p:txBody>
      </p:sp>
    </p:spTree>
    <p:extLst>
      <p:ext uri="{BB962C8B-B14F-4D97-AF65-F5344CB8AC3E}">
        <p14:creationId xmlns:p14="http://schemas.microsoft.com/office/powerpoint/2010/main" xmlns="" val="13677898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8A856BAE-4786-4B50-9F9A-7339EDD3EE6B}" type="datetime1">
              <a:rPr kumimoji="1" lang="ja-JP" altLang="en-US" smtClean="0"/>
              <a:pPr/>
              <a:t>2015/12/19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99D720A-4AD5-4DCF-885F-DE5297996123}" type="slidenum">
              <a:rPr kumimoji="1" lang="ja-JP" altLang="en-US" smtClean="0"/>
              <a:pPr/>
              <a:t>&lt;#&gt;</a:t>
            </a:fld>
            <a:endParaRPr kumimoji="1" lang="ja-JP" altLang="en-US"/>
          </a:p>
        </p:txBody>
      </p:sp>
    </p:spTree>
    <p:extLst>
      <p:ext uri="{BB962C8B-B14F-4D97-AF65-F5344CB8AC3E}">
        <p14:creationId xmlns:p14="http://schemas.microsoft.com/office/powerpoint/2010/main" xmlns="" val="29521715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0A35C61-1452-4764-90A7-8F96BE908FC6}" type="datetime1">
              <a:rPr kumimoji="1" lang="ja-JP" altLang="en-US" smtClean="0"/>
              <a:pPr/>
              <a:t>2015/12/19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99D720A-4AD5-4DCF-885F-DE5297996123}" type="slidenum">
              <a:rPr kumimoji="1" lang="ja-JP" altLang="en-US" smtClean="0"/>
              <a:pPr/>
              <a:t>&lt;#&gt;</a:t>
            </a:fld>
            <a:endParaRPr kumimoji="1" lang="ja-JP" altLang="en-US"/>
          </a:p>
        </p:txBody>
      </p:sp>
    </p:spTree>
    <p:extLst>
      <p:ext uri="{BB962C8B-B14F-4D97-AF65-F5344CB8AC3E}">
        <p14:creationId xmlns:p14="http://schemas.microsoft.com/office/powerpoint/2010/main" xmlns="" val="2042331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C34F3A4-9A9A-4057-8D04-2250761BFCE1}" type="datetime1">
              <a:rPr kumimoji="1" lang="ja-JP" altLang="en-US" smtClean="0"/>
              <a:pPr/>
              <a:t>2015/12/19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pPr/>
              <a:t>&lt;#&gt;</a:t>
            </a:fld>
            <a:endParaRPr kumimoji="1" lang="ja-JP" altLang="en-US"/>
          </a:p>
        </p:txBody>
      </p:sp>
    </p:spTree>
    <p:extLst>
      <p:ext uri="{BB962C8B-B14F-4D97-AF65-F5344CB8AC3E}">
        <p14:creationId xmlns:p14="http://schemas.microsoft.com/office/powerpoint/2010/main" xmlns="" val="8147203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5B32898-B81F-4005-9DB1-7D9B25CAD895}" type="datetime1">
              <a:rPr kumimoji="1" lang="ja-JP" altLang="en-US" smtClean="0"/>
              <a:pPr/>
              <a:t>2015/12/19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pPr/>
              <a:t>&lt;#&gt;</a:t>
            </a:fld>
            <a:endParaRPr kumimoji="1" lang="ja-JP" altLang="en-US"/>
          </a:p>
        </p:txBody>
      </p:sp>
    </p:spTree>
    <p:extLst>
      <p:ext uri="{BB962C8B-B14F-4D97-AF65-F5344CB8AC3E}">
        <p14:creationId xmlns:p14="http://schemas.microsoft.com/office/powerpoint/2010/main" xmlns="" val="2634226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296DD06-7A2D-4A24-986A-4B21537ECD10}" type="datetime1">
              <a:rPr lang="ja-JP" altLang="en-US" smtClean="0">
                <a:solidFill>
                  <a:prstClr val="black">
                    <a:tint val="75000"/>
                  </a:prstClr>
                </a:solidFill>
              </a:rPr>
              <a:pPr/>
              <a:t>2015/12/19</a:t>
            </a:fld>
            <a:endParaRPr lang="ja-JP" altLang="en-US" dirty="0">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6476985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7BF42AE3-BC30-45C9-8810-6063B0D60242}" type="datetime1">
              <a:rPr kumimoji="1" lang="ja-JP" altLang="en-US" smtClean="0"/>
              <a:pPr/>
              <a:t>2015/12/19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99D720A-4AD5-4DCF-885F-DE5297996123}" type="slidenum">
              <a:rPr kumimoji="1" lang="ja-JP" altLang="en-US" smtClean="0"/>
              <a:pPr/>
              <a:t>&lt;#&gt;</a:t>
            </a:fld>
            <a:endParaRPr kumimoji="1" lang="ja-JP" altLang="en-US"/>
          </a:p>
        </p:txBody>
      </p:sp>
    </p:spTree>
    <p:extLst>
      <p:ext uri="{BB962C8B-B14F-4D97-AF65-F5344CB8AC3E}">
        <p14:creationId xmlns:p14="http://schemas.microsoft.com/office/powerpoint/2010/main" xmlns="" val="15738367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78B4694-A514-4D76-874A-FC2D84261652}" type="datetime1">
              <a:rPr kumimoji="1" lang="ja-JP" altLang="en-US" smtClean="0"/>
              <a:pPr/>
              <a:t>2015/12/19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pPr/>
              <a:t>&lt;#&gt;</a:t>
            </a:fld>
            <a:endParaRPr kumimoji="1" lang="ja-JP" altLang="en-US"/>
          </a:p>
        </p:txBody>
      </p:sp>
    </p:spTree>
    <p:extLst>
      <p:ext uri="{BB962C8B-B14F-4D97-AF65-F5344CB8AC3E}">
        <p14:creationId xmlns:p14="http://schemas.microsoft.com/office/powerpoint/2010/main" xmlns="" val="3819612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07033F4-8C81-47AB-A655-8E6108F059F2}" type="datetime1">
              <a:rPr kumimoji="1" lang="ja-JP" altLang="en-US" smtClean="0"/>
              <a:pPr/>
              <a:t>2015/12/19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pPr/>
              <a:t>&lt;#&gt;</a:t>
            </a:fld>
            <a:endParaRPr kumimoji="1" lang="ja-JP" altLang="en-US"/>
          </a:p>
        </p:txBody>
      </p:sp>
    </p:spTree>
    <p:extLst>
      <p:ext uri="{BB962C8B-B14F-4D97-AF65-F5344CB8AC3E}">
        <p14:creationId xmlns:p14="http://schemas.microsoft.com/office/powerpoint/2010/main" xmlns="" val="2174824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7B7DF583-1C03-4142-A325-83D84EE87C75}" type="datetime1">
              <a:rPr lang="ja-JP" altLang="en-US" smtClean="0">
                <a:solidFill>
                  <a:prstClr val="black">
                    <a:tint val="75000"/>
                  </a:prstClr>
                </a:solidFill>
              </a:rPr>
              <a:pPr/>
              <a:t>2015/12/19</a:t>
            </a:fld>
            <a:endParaRPr lang="ja-JP" altLang="en-US" dirty="0">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68678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4CDECC9-7A18-42C3-A1A7-071F67AB663E}" type="datetime1">
              <a:rPr lang="ja-JP" altLang="en-US" smtClean="0">
                <a:solidFill>
                  <a:prstClr val="black">
                    <a:tint val="75000"/>
                  </a:prstClr>
                </a:solidFill>
              </a:rPr>
              <a:pPr/>
              <a:t>2015/12/19</a:t>
            </a:fld>
            <a:endParaRPr lang="ja-JP" altLang="en-US" dirty="0">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16285097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7ED9365-B272-4314-9387-FA52119374B2}" type="datetime1">
              <a:rPr lang="ja-JP" altLang="en-US" smtClean="0">
                <a:solidFill>
                  <a:prstClr val="black">
                    <a:tint val="75000"/>
                  </a:prstClr>
                </a:solidFill>
              </a:rPr>
              <a:pPr/>
              <a:t>2015/12/19</a:t>
            </a:fld>
            <a:endParaRPr lang="ja-JP" altLang="en-US" dirty="0">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dirty="0">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38089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8D541103-D5CC-4F07-A7B3-AFA7220F5E2D}" type="datetime1">
              <a:rPr lang="ja-JP" altLang="en-US" smtClean="0">
                <a:solidFill>
                  <a:prstClr val="black">
                    <a:tint val="75000"/>
                  </a:prstClr>
                </a:solidFill>
              </a:rPr>
              <a:pPr/>
              <a:t>2015/12/19</a:t>
            </a:fld>
            <a:endParaRPr lang="ja-JP" altLang="en-US" dirty="0">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dirty="0">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3779894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6D048AC-F752-4BD5-93B9-60473C98E0D3}" type="datetime1">
              <a:rPr lang="ja-JP" altLang="en-US" smtClean="0">
                <a:solidFill>
                  <a:prstClr val="black">
                    <a:tint val="75000"/>
                  </a:prstClr>
                </a:solidFill>
              </a:rPr>
              <a:pPr/>
              <a:t>2015/12/19</a:t>
            </a:fld>
            <a:endParaRPr lang="ja-JP" altLang="en-US" dirty="0">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dirty="0">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2646693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E567026-DA9F-4746-B8B3-06B535FB4D15}" type="datetime1">
              <a:rPr lang="ja-JP" altLang="en-US" smtClean="0">
                <a:solidFill>
                  <a:prstClr val="black">
                    <a:tint val="75000"/>
                  </a:prstClr>
                </a:solidFill>
              </a:rPr>
              <a:pPr/>
              <a:t>2015/12/19</a:t>
            </a:fld>
            <a:endParaRPr lang="ja-JP" altLang="en-US" dirty="0">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1609160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D14AD2E-6382-4354-8A74-C30A608C3998}" type="datetime1">
              <a:rPr lang="ja-JP" altLang="en-US" smtClean="0">
                <a:solidFill>
                  <a:prstClr val="black">
                    <a:tint val="75000"/>
                  </a:prstClr>
                </a:solidFill>
              </a:rPr>
              <a:pPr/>
              <a:t>2015/12/19</a:t>
            </a:fld>
            <a:endParaRPr lang="ja-JP" altLang="en-US" dirty="0">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A99D720A-4AD5-4DCF-885F-DE5297996123}" type="slidenum">
              <a:rPr lang="ja-JP" altLang="en-US" smtClean="0">
                <a:solidFill>
                  <a:prstClr val="black">
                    <a:tint val="75000"/>
                  </a:prstClr>
                </a:solidFill>
              </a: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3501309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DF90F-2947-4CDE-98AA-46E4859C071C}" type="datetime1">
              <a:rPr lang="ja-JP" altLang="en-US" smtClean="0">
                <a:solidFill>
                  <a:prstClr val="black">
                    <a:tint val="75000"/>
                  </a:prstClr>
                </a:solidFill>
              </a:rPr>
              <a:pPr/>
              <a:t>2015/12/19</a:t>
            </a:fld>
            <a:endParaRPr lang="ja-JP" altLang="en-US" dirty="0">
              <a:solidFill>
                <a:prstClr val="black">
                  <a:tint val="75000"/>
                </a:prstClr>
              </a:solidFill>
            </a:endParaRPr>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dirty="0">
              <a:solidFill>
                <a:prstClr val="black">
                  <a:tint val="75000"/>
                </a:prstClr>
              </a:solidFill>
            </a:endParaRPr>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D720A-4AD5-4DCF-885F-DE5297996123}" type="slidenum">
              <a:rPr lang="ja-JP" altLang="en-US" smtClean="0">
                <a:solidFill>
                  <a:prstClr val="black">
                    <a:tint val="75000"/>
                  </a:prstClr>
                </a:solidFill>
              </a:rPr>
              <a:pPr/>
              <a:t>&lt;#&gt;</a:t>
            </a:fld>
            <a:endParaRPr lang="ja-JP" altLang="en-US" dirty="0">
              <a:solidFill>
                <a:prstClr val="black">
                  <a:tint val="75000"/>
                </a:prstClr>
              </a:solidFill>
            </a:endParaRPr>
          </a:p>
        </p:txBody>
      </p:sp>
    </p:spTree>
    <p:extLst>
      <p:ext uri="{BB962C8B-B14F-4D97-AF65-F5344CB8AC3E}">
        <p14:creationId xmlns:p14="http://schemas.microsoft.com/office/powerpoint/2010/main" xmlns="" val="11333762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E2CA7F-DD59-4ABF-AAEB-31E29817892C}" type="datetime1">
              <a:rPr kumimoji="1" lang="ja-JP" altLang="en-US" smtClean="0"/>
              <a:pPr/>
              <a:t>2015/12/19</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99D720A-4AD5-4DCF-885F-DE5297996123}" type="slidenum">
              <a:rPr kumimoji="1" lang="ja-JP" altLang="en-US" smtClean="0"/>
              <a:pPr/>
              <a:t>&lt;#&gt;</a:t>
            </a:fld>
            <a:endParaRPr kumimoji="1" lang="ja-JP" altLang="en-US"/>
          </a:p>
        </p:txBody>
      </p:sp>
    </p:spTree>
    <p:extLst>
      <p:ext uri="{BB962C8B-B14F-4D97-AF65-F5344CB8AC3E}">
        <p14:creationId xmlns:p14="http://schemas.microsoft.com/office/powerpoint/2010/main" xmlns="" val="41449145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image" Target="../media/image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3.xml"/><Relationship Id="rId4" Type="http://schemas.openxmlformats.org/officeDocument/2006/relationships/image" Target="../media/image17.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0.xml"/><Relationship Id="rId1" Type="http://schemas.openxmlformats.org/officeDocument/2006/relationships/slideLayout" Target="../slideLayouts/slideLayout18.xml"/><Relationship Id="rId4" Type="http://schemas.openxmlformats.org/officeDocument/2006/relationships/image" Target="../media/image1.jpeg"/></Relationships>
</file>

<file path=ppt/slides/_rels/slide3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1.xml"/><Relationship Id="rId1" Type="http://schemas.openxmlformats.org/officeDocument/2006/relationships/slideLayout" Target="../slideLayouts/slideLayout13.xml"/><Relationship Id="rId5" Type="http://schemas.openxmlformats.org/officeDocument/2006/relationships/image" Target="../media/image19.jpeg"/><Relationship Id="rId4" Type="http://schemas.openxmlformats.org/officeDocument/2006/relationships/image" Target="../media/image1.jpeg"/></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2.xml"/><Relationship Id="rId1" Type="http://schemas.openxmlformats.org/officeDocument/2006/relationships/slideLayout" Target="../slideLayouts/slideLayout18.xml"/><Relationship Id="rId6" Type="http://schemas.microsoft.com/office/2007/relationships/hdphoto" Target="../media/hdphoto1.wdp"/><Relationship Id="rId5" Type="http://schemas.openxmlformats.org/officeDocument/2006/relationships/image" Target="../media/image21.png"/><Relationship Id="rId4" Type="http://schemas.openxmlformats.org/officeDocument/2006/relationships/image" Target="../media/image1.jpe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13.xml"/><Relationship Id="rId4" Type="http://schemas.openxmlformats.org/officeDocument/2006/relationships/image" Target="../media/image22.jpeg"/></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8.xml"/><Relationship Id="rId1" Type="http://schemas.openxmlformats.org/officeDocument/2006/relationships/slideLayout" Target="../slideLayouts/slideLayout13.xml"/><Relationship Id="rId4" Type="http://schemas.openxmlformats.org/officeDocument/2006/relationships/image" Target="../media/image1.jpeg"/></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1.jpeg"/></Relationships>
</file>

<file path=ppt/slides/_rels/slide4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0.xml"/><Relationship Id="rId1" Type="http://schemas.openxmlformats.org/officeDocument/2006/relationships/slideLayout" Target="../slideLayouts/slideLayout13.xml"/><Relationship Id="rId4" Type="http://schemas.openxmlformats.org/officeDocument/2006/relationships/image" Target="../media/image1.jpeg"/></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1.xml"/><Relationship Id="rId1" Type="http://schemas.openxmlformats.org/officeDocument/2006/relationships/slideLayout" Target="../slideLayouts/slideLayout13.xml"/><Relationship Id="rId4" Type="http://schemas.openxmlformats.org/officeDocument/2006/relationships/image" Target="../media/image25.jpeg"/></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3.xml"/><Relationship Id="rId1" Type="http://schemas.openxmlformats.org/officeDocument/2006/relationships/slideLayout" Target="../slideLayouts/slideLayout13.xml"/><Relationship Id="rId4" Type="http://schemas.openxmlformats.org/officeDocument/2006/relationships/image" Target="../media/image1.jpeg"/></Relationships>
</file>

<file path=ppt/slides/_rels/slide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5.xml"/><Relationship Id="rId1" Type="http://schemas.openxmlformats.org/officeDocument/2006/relationships/slideLayout" Target="../slideLayouts/slideLayout18.xml"/><Relationship Id="rId5" Type="http://schemas.openxmlformats.org/officeDocument/2006/relationships/image" Target="../media/image1.jpeg"/><Relationship Id="rId4" Type="http://schemas.openxmlformats.org/officeDocument/2006/relationships/image" Target="../media/image28.png"/></Relationships>
</file>

<file path=ppt/slides/_rels/slide4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6.xml"/><Relationship Id="rId1" Type="http://schemas.openxmlformats.org/officeDocument/2006/relationships/slideLayout" Target="../slideLayouts/slideLayout13.xml"/><Relationship Id="rId5" Type="http://schemas.openxmlformats.org/officeDocument/2006/relationships/image" Target="../media/image30.png"/><Relationship Id="rId4" Type="http://schemas.openxmlformats.org/officeDocument/2006/relationships/image" Target="../media/image1.jpeg"/></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7.xml"/><Relationship Id="rId1" Type="http://schemas.openxmlformats.org/officeDocument/2006/relationships/slideLayout" Target="../slideLayouts/slideLayout13.xml"/><Relationship Id="rId5" Type="http://schemas.openxmlformats.org/officeDocument/2006/relationships/image" Target="../media/image32.png"/><Relationship Id="rId4" Type="http://schemas.openxmlformats.org/officeDocument/2006/relationships/image" Target="../media/image31.png"/></Relationships>
</file>

<file path=ppt/slides/_rels/slide4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9.xml"/><Relationship Id="rId1" Type="http://schemas.openxmlformats.org/officeDocument/2006/relationships/slideLayout" Target="../slideLayouts/slideLayout18.xml"/><Relationship Id="rId4" Type="http://schemas.openxmlformats.org/officeDocument/2006/relationships/image" Target="../media/image33.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5.jpeg"/></Relationships>
</file>

<file path=ppt/slides/_rels/slide5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195301"/>
            <a:ext cx="12192000" cy="2387600"/>
          </a:xfrm>
        </p:spPr>
        <p:txBody>
          <a:bodyPr>
            <a:normAutofit/>
          </a:bodyPr>
          <a:lstStyle/>
          <a:p>
            <a:r>
              <a:rPr lang="ja-JP" altLang="en-US" sz="4000" b="1" dirty="0" smtClean="0">
                <a:effectLst>
                  <a:outerShdw blurRad="38100" dist="38100" dir="2700000" algn="tl">
                    <a:srgbClr val="000000">
                      <a:alpha val="43137"/>
                    </a:srgbClr>
                  </a:outerShdw>
                </a:effectLst>
              </a:rPr>
              <a:t>広告において擬人化</a:t>
            </a:r>
            <a:r>
              <a:rPr lang="ja-JP" altLang="en-US" sz="4000" b="1" dirty="0" smtClean="0">
                <a:effectLst>
                  <a:outerShdw blurRad="38100" dist="38100" dir="2700000" algn="tl">
                    <a:srgbClr val="000000">
                      <a:alpha val="43137"/>
                    </a:srgbClr>
                  </a:outerShdw>
                </a:effectLst>
              </a:rPr>
              <a:t>が消費者の記憶に与える効果</a:t>
            </a:r>
            <a:endParaRPr lang="ja-JP" altLang="en-US" sz="4000" b="1" dirty="0">
              <a:effectLst>
                <a:outerShdw blurRad="38100" dist="38100" dir="2700000" algn="tl">
                  <a:srgbClr val="000000">
                    <a:alpha val="43137"/>
                  </a:srgbClr>
                </a:outerShdw>
              </a:effectLst>
            </a:endParaRPr>
          </a:p>
        </p:txBody>
      </p:sp>
      <p:sp>
        <p:nvSpPr>
          <p:cNvPr id="3" name="サブタイトル 2"/>
          <p:cNvSpPr>
            <a:spLocks noGrp="1"/>
          </p:cNvSpPr>
          <p:nvPr>
            <p:ph type="subTitle" idx="1"/>
          </p:nvPr>
        </p:nvSpPr>
        <p:spPr>
          <a:xfrm>
            <a:off x="1524000" y="4247991"/>
            <a:ext cx="9144000" cy="1655762"/>
          </a:xfrm>
        </p:spPr>
        <p:txBody>
          <a:bodyPr/>
          <a:lstStyle/>
          <a:p>
            <a:r>
              <a:rPr lang="ja-JP" altLang="en-US" sz="2800" dirty="0"/>
              <a:t>拓殖大学　田嶋ゼミナール</a:t>
            </a:r>
            <a:r>
              <a:rPr lang="ja-JP" altLang="en-US" sz="2800"/>
              <a:t>　</a:t>
            </a:r>
            <a:endParaRPr lang="en-US" altLang="ja-JP" dirty="0">
              <a:effectLst>
                <a:outerShdw blurRad="38100" dist="38100" dir="2700000" algn="tl">
                  <a:srgbClr val="000000">
                    <a:alpha val="43137"/>
                  </a:srgbClr>
                </a:outerShdw>
              </a:effectLst>
            </a:endParaRPr>
          </a:p>
          <a:p>
            <a:r>
              <a:rPr lang="ja-JP" altLang="en-US" sz="2800" dirty="0"/>
              <a:t>内川 優貴　尾崎 吉信　濵本 佳奈　藤巻 萌美</a:t>
            </a:r>
            <a:endParaRPr kumimoji="1" lang="ja-JP" altLang="en-US" dirty="0">
              <a:effectLst>
                <a:outerShdw blurRad="38100" dist="38100" dir="2700000" algn="tl">
                  <a:srgbClr val="000000">
                    <a:alpha val="43137"/>
                  </a:srgbClr>
                </a:outerShdw>
              </a:effectLst>
            </a:endParaRPr>
          </a:p>
        </p:txBody>
      </p:sp>
      <p:cxnSp>
        <p:nvCxnSpPr>
          <p:cNvPr id="5" name="直線コネクタ 4"/>
          <p:cNvCxnSpPr/>
          <p:nvPr/>
        </p:nvCxnSpPr>
        <p:spPr>
          <a:xfrm>
            <a:off x="1" y="3582901"/>
            <a:ext cx="12192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68215379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6709908" y="2026083"/>
            <a:ext cx="5017368" cy="2232136"/>
          </a:xfrm>
          <a:prstGeom prst="rect">
            <a:avLst/>
          </a:prstGeom>
        </p:spPr>
      </p:pic>
      <p:pic>
        <p:nvPicPr>
          <p:cNvPr id="3" name="図 2"/>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114111" y="1964326"/>
            <a:ext cx="4742688" cy="3547872"/>
          </a:xfrm>
          <a:prstGeom prst="rect">
            <a:avLst/>
          </a:prstGeom>
        </p:spPr>
      </p:pic>
      <p:sp>
        <p:nvSpPr>
          <p:cNvPr id="5" name="テキスト ボックス 4"/>
          <p:cNvSpPr txBox="1"/>
          <p:nvPr/>
        </p:nvSpPr>
        <p:spPr>
          <a:xfrm>
            <a:off x="0" y="772732"/>
            <a:ext cx="12192000" cy="707886"/>
          </a:xfrm>
          <a:prstGeom prst="rect">
            <a:avLst/>
          </a:prstGeom>
          <a:noFill/>
        </p:spPr>
        <p:txBody>
          <a:bodyPr wrap="square" rtlCol="0">
            <a:spAutoFit/>
          </a:bodyPr>
          <a:lstStyle/>
          <a:p>
            <a:pPr algn="ctr"/>
            <a:r>
              <a:rPr kumimoji="1" lang="ja-JP" altLang="en-US" sz="3200" dirty="0" smtClean="0"/>
              <a:t>本研究で対象とする擬人化 </a:t>
            </a:r>
            <a:r>
              <a:rPr lang="ja-JP" altLang="en-US" sz="4000" dirty="0" smtClean="0"/>
              <a:t>“</a:t>
            </a:r>
            <a:r>
              <a:rPr lang="ja-JP" altLang="en-US" sz="4000" dirty="0"/>
              <a:t>完全</a:t>
            </a:r>
            <a:r>
              <a:rPr lang="ja-JP" altLang="en-US" sz="4000" dirty="0" smtClean="0"/>
              <a:t>にヒトになる</a:t>
            </a:r>
            <a:r>
              <a:rPr lang="ja-JP" altLang="en-US" sz="4000" dirty="0"/>
              <a:t>擬人化</a:t>
            </a:r>
            <a:r>
              <a:rPr lang="ja-JP" altLang="en-US" sz="4000" dirty="0" smtClean="0"/>
              <a:t>”</a:t>
            </a:r>
            <a:endParaRPr lang="en-US" altLang="ja-JP" sz="4000" dirty="0"/>
          </a:p>
        </p:txBody>
      </p:sp>
      <p:sp>
        <p:nvSpPr>
          <p:cNvPr id="10" name="正方形/長方形 2"/>
          <p:cNvSpPr/>
          <p:nvPr/>
        </p:nvSpPr>
        <p:spPr>
          <a:xfrm>
            <a:off x="689232" y="5133979"/>
            <a:ext cx="5850433" cy="707886"/>
          </a:xfrm>
          <a:prstGeom prst="rect">
            <a:avLst/>
          </a:prstGeom>
        </p:spPr>
        <p:txBody>
          <a:bodyPr wrap="square">
            <a:spAutoFit/>
          </a:bodyPr>
          <a:lstStyle/>
          <a:p>
            <a:pPr algn="ctr"/>
            <a:r>
              <a:rPr lang="ja-JP" altLang="en-US" sz="4000" u="sng" dirty="0"/>
              <a:t>ヒューマナイズド型擬人化</a:t>
            </a:r>
            <a:endParaRPr lang="en-US" altLang="ja-JP" sz="4000" u="sng" dirty="0"/>
          </a:p>
        </p:txBody>
      </p:sp>
      <p:sp>
        <p:nvSpPr>
          <p:cNvPr id="13" name="右矢印 7"/>
          <p:cNvSpPr/>
          <p:nvPr/>
        </p:nvSpPr>
        <p:spPr>
          <a:xfrm>
            <a:off x="3451203" y="3084112"/>
            <a:ext cx="642656" cy="736088"/>
          </a:xfrm>
          <a:prstGeom prst="rightArrow">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正方形/長方形 30"/>
          <p:cNvSpPr/>
          <p:nvPr/>
        </p:nvSpPr>
        <p:spPr>
          <a:xfrm>
            <a:off x="6201398" y="4361702"/>
            <a:ext cx="5331812" cy="523220"/>
          </a:xfrm>
          <a:prstGeom prst="rect">
            <a:avLst/>
          </a:prstGeom>
          <a:noFill/>
        </p:spPr>
        <p:txBody>
          <a:bodyPr wrap="square">
            <a:spAutoFit/>
          </a:bodyPr>
          <a:lstStyle/>
          <a:p>
            <a:pPr algn="ctr"/>
            <a:r>
              <a:rPr lang="ja-JP" altLang="en-US" sz="2800" u="sng" dirty="0"/>
              <a:t>ハイブリッド型擬人化</a:t>
            </a:r>
            <a:endParaRPr lang="ja-JP" altLang="en-US" sz="2000" u="sng" dirty="0"/>
          </a:p>
        </p:txBody>
      </p:sp>
      <p:sp>
        <p:nvSpPr>
          <p:cNvPr id="16" name="右矢印 31"/>
          <p:cNvSpPr/>
          <p:nvPr/>
        </p:nvSpPr>
        <p:spPr>
          <a:xfrm>
            <a:off x="8649451" y="2907434"/>
            <a:ext cx="503886" cy="622644"/>
          </a:xfrm>
          <a:prstGeom prst="rightArrow">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5" name="角丸四角形 24"/>
          <p:cNvSpPr/>
          <p:nvPr/>
        </p:nvSpPr>
        <p:spPr>
          <a:xfrm>
            <a:off x="736315" y="1584101"/>
            <a:ext cx="5756269" cy="4676364"/>
          </a:xfrm>
          <a:prstGeom prst="roundRect">
            <a:avLst/>
          </a:prstGeom>
          <a:noFill/>
          <a:ln w="158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sp>
        <p:nvSpPr>
          <p:cNvPr id="20" name="正方形/長方形 19"/>
          <p:cNvSpPr/>
          <p:nvPr/>
        </p:nvSpPr>
        <p:spPr>
          <a:xfrm>
            <a:off x="1767748" y="1795181"/>
            <a:ext cx="1810219" cy="461665"/>
          </a:xfrm>
          <a:prstGeom prst="rect">
            <a:avLst/>
          </a:prstGeom>
          <a:noFill/>
        </p:spPr>
        <p:txBody>
          <a:bodyPr wrap="square">
            <a:spAutoFit/>
          </a:bodyPr>
          <a:lstStyle/>
          <a:p>
            <a:pPr algn="ctr"/>
            <a:r>
              <a:rPr lang="ja-JP" altLang="en-US" sz="2400" dirty="0" smtClean="0"/>
              <a:t>擬人化</a:t>
            </a:r>
            <a:r>
              <a:rPr lang="ja-JP" altLang="en-US" sz="2400" dirty="0"/>
              <a:t>対象</a:t>
            </a:r>
          </a:p>
        </p:txBody>
      </p:sp>
      <p:sp>
        <p:nvSpPr>
          <p:cNvPr id="21" name="正方形/長方形 20"/>
          <p:cNvSpPr/>
          <p:nvPr/>
        </p:nvSpPr>
        <p:spPr>
          <a:xfrm>
            <a:off x="4112967" y="1795181"/>
            <a:ext cx="1607738" cy="584775"/>
          </a:xfrm>
          <a:prstGeom prst="rect">
            <a:avLst/>
          </a:prstGeom>
          <a:noFill/>
        </p:spPr>
        <p:txBody>
          <a:bodyPr wrap="square">
            <a:spAutoFit/>
          </a:bodyPr>
          <a:lstStyle/>
          <a:p>
            <a:pPr algn="ctr"/>
            <a:r>
              <a:rPr lang="ja-JP" altLang="en-US" sz="3200" dirty="0"/>
              <a:t>擬人体</a:t>
            </a:r>
            <a:endParaRPr lang="ja-JP" altLang="en-US" sz="2400" dirty="0"/>
          </a:p>
        </p:txBody>
      </p:sp>
      <p:pic>
        <p:nvPicPr>
          <p:cNvPr id="26" name="図 1"/>
          <p:cNvPicPr>
            <a:picLocks noChangeAspect="1"/>
          </p:cNvPicPr>
          <p:nvPr/>
        </p:nvPicPr>
        <p:blipFill>
          <a:blip r:embed="rId5"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7" name="スライド番号プレースホルダー 6"/>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10</a:t>
            </a:fld>
            <a:endParaRPr kumimoji="1" lang="ja-JP" altLang="en-US" dirty="0">
              <a:solidFill>
                <a:schemeClr val="bg1"/>
              </a:solidFill>
            </a:endParaRPr>
          </a:p>
        </p:txBody>
      </p:sp>
    </p:spTree>
    <p:extLst>
      <p:ext uri="{BB962C8B-B14F-4D97-AF65-F5344CB8AC3E}">
        <p14:creationId xmlns:p14="http://schemas.microsoft.com/office/powerpoint/2010/main" xmlns="" val="33760122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heel(1)">
                                      <p:cBhvr>
                                        <p:cTn id="7" dur="9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sp>
        <p:nvSpPr>
          <p:cNvPr id="6" name="テキスト ボックス 5"/>
          <p:cNvSpPr txBox="1"/>
          <p:nvPr/>
        </p:nvSpPr>
        <p:spPr>
          <a:xfrm>
            <a:off x="0" y="619392"/>
            <a:ext cx="12192000" cy="923330"/>
          </a:xfrm>
          <a:prstGeom prst="rect">
            <a:avLst/>
          </a:prstGeom>
          <a:noFill/>
        </p:spPr>
        <p:txBody>
          <a:bodyPr wrap="square" rtlCol="0">
            <a:spAutoFit/>
          </a:bodyPr>
          <a:lstStyle/>
          <a:p>
            <a:pPr algn="ctr"/>
            <a:r>
              <a:rPr kumimoji="1" lang="ja-JP" altLang="en-US" sz="5400" dirty="0" smtClean="0"/>
              <a:t>擬人化の効果</a:t>
            </a:r>
            <a:endParaRPr kumimoji="1" lang="ja-JP" altLang="en-US" sz="5400" dirty="0"/>
          </a:p>
        </p:txBody>
      </p:sp>
      <p:sp>
        <p:nvSpPr>
          <p:cNvPr id="7" name="正方形/長方形 6"/>
          <p:cNvSpPr/>
          <p:nvPr/>
        </p:nvSpPr>
        <p:spPr>
          <a:xfrm>
            <a:off x="1852797" y="1531470"/>
            <a:ext cx="10766946" cy="3270126"/>
          </a:xfrm>
          <a:prstGeom prst="rect">
            <a:avLst/>
          </a:prstGeom>
        </p:spPr>
        <p:txBody>
          <a:bodyPr wrap="square">
            <a:spAutoFit/>
          </a:bodyPr>
          <a:lstStyle/>
          <a:p>
            <a:pPr fontAlgn="base">
              <a:lnSpc>
                <a:spcPct val="150000"/>
              </a:lnSpc>
            </a:pPr>
            <a:r>
              <a:rPr lang="ja-JP" altLang="en-US" sz="2800" dirty="0" smtClean="0"/>
              <a:t>○情報</a:t>
            </a:r>
            <a:r>
              <a:rPr lang="ja-JP" altLang="en-US" sz="2800" dirty="0"/>
              <a:t>理解の</a:t>
            </a:r>
            <a:r>
              <a:rPr lang="ja-JP" altLang="en-US" sz="2800" dirty="0" smtClean="0"/>
              <a:t>円滑化</a:t>
            </a:r>
            <a:r>
              <a:rPr lang="ja-JP" altLang="en-US" sz="2000" dirty="0" smtClean="0">
                <a:latin typeface="+mn-ea"/>
              </a:rPr>
              <a:t>（大澤・向井・今井</a:t>
            </a:r>
            <a:r>
              <a:rPr lang="en-US" altLang="ja-JP" sz="2000" dirty="0" smtClean="0">
                <a:latin typeface="+mn-ea"/>
              </a:rPr>
              <a:t>,2007</a:t>
            </a:r>
            <a:r>
              <a:rPr lang="ja-JP" altLang="en-US" sz="2000" dirty="0" smtClean="0">
                <a:latin typeface="+mn-ea"/>
              </a:rPr>
              <a:t>）</a:t>
            </a:r>
            <a:endParaRPr lang="en-US" altLang="ja-JP" sz="1050" dirty="0"/>
          </a:p>
          <a:p>
            <a:pPr fontAlgn="base">
              <a:lnSpc>
                <a:spcPct val="150000"/>
              </a:lnSpc>
            </a:pPr>
            <a:r>
              <a:rPr lang="ja-JP" altLang="en-US" sz="2800" dirty="0" smtClean="0"/>
              <a:t>○感情</a:t>
            </a:r>
            <a:r>
              <a:rPr lang="ja-JP" altLang="en-US" sz="2800" dirty="0"/>
              <a:t>移入を促す（親近感、同感）</a:t>
            </a:r>
            <a:r>
              <a:rPr lang="ja-JP" altLang="en-US" sz="2800" dirty="0" smtClean="0"/>
              <a:t>​</a:t>
            </a:r>
            <a:endParaRPr lang="en-US" altLang="ja-JP" sz="2800" dirty="0" smtClean="0"/>
          </a:p>
          <a:p>
            <a:pPr indent="354013" fontAlgn="base">
              <a:lnSpc>
                <a:spcPct val="150000"/>
              </a:lnSpc>
            </a:pPr>
            <a:r>
              <a:rPr lang="ja-JP" altLang="en-US" sz="2800" dirty="0" smtClean="0"/>
              <a:t>コミュニケーション</a:t>
            </a:r>
            <a:r>
              <a:rPr lang="ja-JP" altLang="en-US" sz="2800" dirty="0"/>
              <a:t>を円滑にする</a:t>
            </a:r>
            <a:r>
              <a:rPr lang="ja-JP" altLang="en-US" sz="2800" dirty="0" smtClean="0"/>
              <a:t>​　</a:t>
            </a:r>
            <a:endParaRPr lang="en-US" altLang="ja-JP" sz="2800" dirty="0" smtClean="0"/>
          </a:p>
          <a:p>
            <a:pPr fontAlgn="base">
              <a:lnSpc>
                <a:spcPct val="150000"/>
              </a:lnSpc>
            </a:pPr>
            <a:r>
              <a:rPr lang="ja-JP" altLang="en-US" sz="2800" dirty="0" smtClean="0"/>
              <a:t>　 情報</a:t>
            </a:r>
            <a:r>
              <a:rPr lang="ja-JP" altLang="en-US" sz="2800" dirty="0"/>
              <a:t>を</a:t>
            </a:r>
            <a:r>
              <a:rPr lang="ja-JP" altLang="en-US" sz="2800" dirty="0" smtClean="0"/>
              <a:t>圧縮 し</a:t>
            </a:r>
            <a:r>
              <a:rPr lang="ja-JP" altLang="en-US" sz="2800" dirty="0"/>
              <a:t>、伝達を容易に</a:t>
            </a:r>
            <a:r>
              <a:rPr lang="ja-JP" altLang="en-US" sz="2800" dirty="0" smtClean="0"/>
              <a:t>する</a:t>
            </a:r>
            <a:r>
              <a:rPr lang="ja-JP" altLang="en-US" sz="2000" dirty="0" smtClean="0"/>
              <a:t>（</a:t>
            </a:r>
            <a:r>
              <a:rPr lang="ja-JP" altLang="en-US" sz="2000" dirty="0"/>
              <a:t>関沢英彦</a:t>
            </a:r>
            <a:r>
              <a:rPr lang="en-US" altLang="ja-JP" sz="2000" dirty="0"/>
              <a:t>,</a:t>
            </a:r>
            <a:r>
              <a:rPr lang="en-US" altLang="ja-JP" sz="2000" dirty="0" smtClean="0">
                <a:latin typeface="+mn-ea"/>
              </a:rPr>
              <a:t>2012</a:t>
            </a:r>
            <a:r>
              <a:rPr lang="ja-JP" altLang="en-US" sz="2000" dirty="0" smtClean="0"/>
              <a:t>）</a:t>
            </a:r>
            <a:endParaRPr lang="en-US" altLang="ja-JP" sz="2800" dirty="0" smtClean="0"/>
          </a:p>
          <a:p>
            <a:endParaRPr lang="en-US" altLang="ja-JP" sz="1050" dirty="0" smtClean="0"/>
          </a:p>
          <a:p>
            <a:r>
              <a:rPr lang="ja-JP" altLang="en-US" sz="2800" dirty="0" smtClean="0"/>
              <a:t>○好印象</a:t>
            </a:r>
            <a:r>
              <a:rPr lang="ja-JP" altLang="en-US" sz="2800" dirty="0"/>
              <a:t>を</a:t>
            </a:r>
            <a:r>
              <a:rPr lang="ja-JP" altLang="en-US" sz="2800" dirty="0" smtClean="0"/>
              <a:t>与える</a:t>
            </a:r>
            <a:r>
              <a:rPr lang="ja-JP" altLang="en-US" sz="2000" dirty="0" smtClean="0"/>
              <a:t>（</a:t>
            </a:r>
            <a:r>
              <a:rPr lang="ja-JP" altLang="en-US" sz="2000" dirty="0"/>
              <a:t>木村知裕・井口弘和</a:t>
            </a:r>
            <a:r>
              <a:rPr lang="en-US" altLang="ja-JP" sz="2000" dirty="0"/>
              <a:t>,</a:t>
            </a:r>
            <a:r>
              <a:rPr lang="en-US" altLang="ja-JP" sz="2000" dirty="0" smtClean="0">
                <a:latin typeface="+mn-ea"/>
              </a:rPr>
              <a:t>2014</a:t>
            </a:r>
            <a:r>
              <a:rPr lang="ja-JP" altLang="en-US" sz="2000" dirty="0" smtClean="0"/>
              <a:t>）</a:t>
            </a:r>
            <a:endParaRPr lang="en-US" altLang="ja-JP" sz="1050" dirty="0" smtClean="0"/>
          </a:p>
        </p:txBody>
      </p:sp>
      <p:grpSp>
        <p:nvGrpSpPr>
          <p:cNvPr id="8" name="グループ化 1"/>
          <p:cNvGrpSpPr/>
          <p:nvPr/>
        </p:nvGrpSpPr>
        <p:grpSpPr>
          <a:xfrm>
            <a:off x="1311849" y="5067958"/>
            <a:ext cx="10408775" cy="1446550"/>
            <a:chOff x="3897405" y="5564760"/>
            <a:chExt cx="8894261" cy="1446550"/>
          </a:xfrm>
        </p:grpSpPr>
        <p:sp>
          <p:nvSpPr>
            <p:cNvPr id="9" name="正方形/長方形 12"/>
            <p:cNvSpPr/>
            <p:nvPr/>
          </p:nvSpPr>
          <p:spPr>
            <a:xfrm>
              <a:off x="4821881" y="5564760"/>
              <a:ext cx="7969785" cy="1446550"/>
            </a:xfrm>
            <a:prstGeom prst="rect">
              <a:avLst/>
            </a:prstGeom>
          </p:spPr>
          <p:txBody>
            <a:bodyPr wrap="square">
              <a:spAutoFit/>
            </a:bodyPr>
            <a:lstStyle/>
            <a:p>
              <a:r>
                <a:rPr lang="ja-JP" altLang="en-US" sz="4000" dirty="0" smtClean="0"/>
                <a:t>このよう</a:t>
              </a:r>
              <a:r>
                <a:rPr lang="ja-JP" altLang="en-US" sz="4000" dirty="0"/>
                <a:t>な</a:t>
              </a:r>
              <a:r>
                <a:rPr lang="ja-JP" altLang="en-US" sz="4000" dirty="0" smtClean="0"/>
                <a:t>効果から擬人化は</a:t>
              </a:r>
              <a:endParaRPr lang="en-US" altLang="ja-JP" sz="4000" dirty="0" smtClean="0"/>
            </a:p>
            <a:p>
              <a:r>
                <a:rPr lang="ja-JP" altLang="en-US" sz="4800" u="sng" dirty="0" smtClean="0"/>
                <a:t>広告で効果を発揮できる手法</a:t>
              </a:r>
              <a:r>
                <a:rPr lang="ja-JP" altLang="en-US" sz="4800" dirty="0" smtClean="0"/>
                <a:t>！</a:t>
              </a:r>
              <a:endParaRPr lang="ja-JP" altLang="en-US" sz="3200" dirty="0"/>
            </a:p>
          </p:txBody>
        </p:sp>
        <p:sp>
          <p:nvSpPr>
            <p:cNvPr id="10" name="右矢印 13"/>
            <p:cNvSpPr/>
            <p:nvPr/>
          </p:nvSpPr>
          <p:spPr>
            <a:xfrm>
              <a:off x="3897405" y="5812417"/>
              <a:ext cx="924476" cy="951235"/>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pic>
        <p:nvPicPr>
          <p:cNvPr id="11"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11</a:t>
            </a:fld>
            <a:endParaRPr kumimoji="1" lang="ja-JP" altLang="en-US" dirty="0">
              <a:solidFill>
                <a:schemeClr val="bg1"/>
              </a:solidFill>
            </a:endParaRPr>
          </a:p>
        </p:txBody>
      </p:sp>
    </p:spTree>
    <p:extLst>
      <p:ext uri="{BB962C8B-B14F-4D97-AF65-F5344CB8AC3E}">
        <p14:creationId xmlns:p14="http://schemas.microsoft.com/office/powerpoint/2010/main" xmlns="" val="1042677720"/>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88771" y="2602418"/>
            <a:ext cx="11418930" cy="954107"/>
          </a:xfrm>
          <a:prstGeom prst="rect">
            <a:avLst/>
          </a:prstGeom>
        </p:spPr>
        <p:txBody>
          <a:bodyPr wrap="square">
            <a:spAutoFit/>
          </a:bodyPr>
          <a:lstStyle/>
          <a:p>
            <a:r>
              <a:rPr lang="ja-JP" altLang="en-US" sz="2800" dirty="0">
                <a:latin typeface="RyuminPr5-Regular"/>
              </a:rPr>
              <a:t>「</a:t>
            </a:r>
            <a:r>
              <a:rPr lang="ja-JP" altLang="en-US" sz="2800" dirty="0" smtClean="0">
                <a:latin typeface="RyuminPr5-Regular"/>
              </a:rPr>
              <a:t>広告</a:t>
            </a:r>
            <a:r>
              <a:rPr lang="ja-JP" altLang="en-US" sz="2800" dirty="0">
                <a:latin typeface="RyuminPr5-Regular"/>
              </a:rPr>
              <a:t>において，擬人化がよく使われる手法で</a:t>
            </a:r>
            <a:r>
              <a:rPr lang="ja-JP" altLang="en-US" sz="2800" dirty="0" smtClean="0">
                <a:latin typeface="RyuminPr5-Regular"/>
              </a:rPr>
              <a:t>あることは指摘されてきた。</a:t>
            </a:r>
            <a:endParaRPr lang="en-US" altLang="ja-JP" sz="2800" dirty="0" smtClean="0">
              <a:latin typeface="RyuminPr5-Regular"/>
            </a:endParaRPr>
          </a:p>
          <a:p>
            <a:pPr algn="r"/>
            <a:r>
              <a:rPr lang="ja-JP" altLang="en-US" sz="2000" dirty="0" smtClean="0">
                <a:latin typeface="RyuminPr5-Regular"/>
              </a:rPr>
              <a:t>（</a:t>
            </a:r>
            <a:r>
              <a:rPr lang="en-US" altLang="ja-JP" sz="2000" dirty="0" smtClean="0">
                <a:latin typeface="CenturyOldStyleStd-Regular"/>
              </a:rPr>
              <a:t>Guthrie,1993;Welsh,2006;MacRury,2009;Delbaere,McQuarrie </a:t>
            </a:r>
            <a:r>
              <a:rPr lang="en-US" altLang="ja-JP" sz="2000" dirty="0">
                <a:latin typeface="CenturyOldStyleStd-Regular"/>
              </a:rPr>
              <a:t>and Phillips, </a:t>
            </a:r>
            <a:r>
              <a:rPr lang="en-US" altLang="ja-JP" sz="2000" dirty="0" smtClean="0">
                <a:latin typeface="CenturyOldStyleStd-Regular"/>
              </a:rPr>
              <a:t>2011;Nordquist,2011</a:t>
            </a:r>
            <a:r>
              <a:rPr lang="ja-JP" altLang="en-US" sz="2000" dirty="0" smtClean="0">
                <a:latin typeface="RyuminPr5-Regular"/>
              </a:rPr>
              <a:t>）</a:t>
            </a:r>
            <a:r>
              <a:rPr lang="ja-JP" altLang="en-US" sz="2800" dirty="0" smtClean="0">
                <a:latin typeface="RyuminPr5-Regular"/>
              </a:rPr>
              <a:t>」</a:t>
            </a:r>
            <a:endParaRPr lang="ja-JP" altLang="en-US" sz="2800" dirty="0"/>
          </a:p>
        </p:txBody>
      </p:sp>
      <p:sp>
        <p:nvSpPr>
          <p:cNvPr id="6"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sp>
        <p:nvSpPr>
          <p:cNvPr id="7" name="正方形/長方形 6"/>
          <p:cNvSpPr/>
          <p:nvPr/>
        </p:nvSpPr>
        <p:spPr>
          <a:xfrm>
            <a:off x="9866689" y="3637627"/>
            <a:ext cx="1826141" cy="369332"/>
          </a:xfrm>
          <a:prstGeom prst="rect">
            <a:avLst/>
          </a:prstGeom>
        </p:spPr>
        <p:txBody>
          <a:bodyPr wrap="none">
            <a:spAutoFit/>
          </a:bodyPr>
          <a:lstStyle/>
          <a:p>
            <a:r>
              <a:rPr lang="ja-JP" altLang="ja-JP" dirty="0">
                <a:solidFill>
                  <a:srgbClr val="000000"/>
                </a:solidFill>
                <a:latin typeface="ＭＳ Ｐゴシック 本文"/>
              </a:rPr>
              <a:t>関沢英彦 （2012)</a:t>
            </a:r>
            <a:endParaRPr lang="ja-JP" altLang="en-US" dirty="0"/>
          </a:p>
        </p:txBody>
      </p:sp>
      <p:grpSp>
        <p:nvGrpSpPr>
          <p:cNvPr id="8" name="グループ化 1"/>
          <p:cNvGrpSpPr/>
          <p:nvPr/>
        </p:nvGrpSpPr>
        <p:grpSpPr>
          <a:xfrm>
            <a:off x="780359" y="5062972"/>
            <a:ext cx="10573441" cy="878574"/>
            <a:chOff x="4561648" y="6022518"/>
            <a:chExt cx="8381444" cy="878574"/>
          </a:xfrm>
        </p:grpSpPr>
        <p:sp>
          <p:nvSpPr>
            <p:cNvPr id="9" name="正方形/長方形 13"/>
            <p:cNvSpPr/>
            <p:nvPr/>
          </p:nvSpPr>
          <p:spPr>
            <a:xfrm>
              <a:off x="5228622" y="6022518"/>
              <a:ext cx="7714470" cy="830997"/>
            </a:xfrm>
            <a:prstGeom prst="rect">
              <a:avLst/>
            </a:prstGeom>
          </p:spPr>
          <p:txBody>
            <a:bodyPr wrap="square">
              <a:spAutoFit/>
            </a:bodyPr>
            <a:lstStyle/>
            <a:p>
              <a:pPr algn="ctr"/>
              <a:r>
                <a:rPr lang="ja-JP" altLang="en-US" sz="4800" u="sng" dirty="0" smtClean="0"/>
                <a:t>擬人化は広告でおなじみの手法</a:t>
              </a:r>
              <a:r>
                <a:rPr lang="ja-JP" altLang="en-US" sz="4800" dirty="0"/>
                <a:t>！</a:t>
              </a:r>
            </a:p>
          </p:txBody>
        </p:sp>
        <p:sp>
          <p:nvSpPr>
            <p:cNvPr id="10" name="右矢印 14"/>
            <p:cNvSpPr/>
            <p:nvPr/>
          </p:nvSpPr>
          <p:spPr>
            <a:xfrm>
              <a:off x="4561648" y="6022518"/>
              <a:ext cx="854104" cy="878574"/>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11" name="テキスト ボックス 10"/>
          <p:cNvSpPr txBox="1"/>
          <p:nvPr/>
        </p:nvSpPr>
        <p:spPr>
          <a:xfrm>
            <a:off x="2236" y="764245"/>
            <a:ext cx="12192000" cy="923330"/>
          </a:xfrm>
          <a:prstGeom prst="rect">
            <a:avLst/>
          </a:prstGeom>
          <a:noFill/>
        </p:spPr>
        <p:txBody>
          <a:bodyPr wrap="square" rtlCol="0">
            <a:spAutoFit/>
          </a:bodyPr>
          <a:lstStyle/>
          <a:p>
            <a:pPr algn="ctr"/>
            <a:r>
              <a:rPr kumimoji="1" lang="ja-JP" altLang="en-US" sz="5400" dirty="0" smtClean="0"/>
              <a:t>擬人化</a:t>
            </a:r>
            <a:r>
              <a:rPr lang="ja-JP" altLang="en-US" sz="5400" dirty="0" smtClean="0"/>
              <a:t>と広告の関係</a:t>
            </a:r>
            <a:endParaRPr lang="en-US" altLang="ja-JP" sz="5400" dirty="0" smtClean="0"/>
          </a:p>
        </p:txBody>
      </p:sp>
      <p:pic>
        <p:nvPicPr>
          <p:cNvPr id="12"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12</a:t>
            </a:fld>
            <a:endParaRPr kumimoji="1" lang="ja-JP" altLang="en-US" dirty="0">
              <a:solidFill>
                <a:schemeClr val="bg1"/>
              </a:solidFill>
            </a:endParaRPr>
          </a:p>
        </p:txBody>
      </p:sp>
    </p:spTree>
    <p:extLst>
      <p:ext uri="{BB962C8B-B14F-4D97-AF65-F5344CB8AC3E}">
        <p14:creationId xmlns:p14="http://schemas.microsoft.com/office/powerpoint/2010/main" xmlns="" val="3984955638"/>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516082"/>
            <a:ext cx="10515600" cy="1325563"/>
          </a:xfrm>
        </p:spPr>
        <p:txBody>
          <a:bodyPr>
            <a:normAutofit/>
          </a:bodyPr>
          <a:lstStyle/>
          <a:p>
            <a:pPr algn="ctr"/>
            <a:r>
              <a:rPr lang="ja-JP" altLang="en-US" sz="5400" dirty="0" smtClean="0"/>
              <a:t>広告で重要とされること</a:t>
            </a:r>
            <a:endParaRPr kumimoji="1" lang="ja-JP" altLang="en-US" sz="5400" dirty="0"/>
          </a:p>
        </p:txBody>
      </p:sp>
      <p:sp>
        <p:nvSpPr>
          <p:cNvPr id="5" name="正方形/長方形 4"/>
          <p:cNvSpPr/>
          <p:nvPr/>
        </p:nvSpPr>
        <p:spPr>
          <a:xfrm>
            <a:off x="838200" y="2362928"/>
            <a:ext cx="10515600" cy="1569660"/>
          </a:xfrm>
          <a:prstGeom prst="rect">
            <a:avLst/>
          </a:prstGeom>
        </p:spPr>
        <p:txBody>
          <a:bodyPr wrap="square">
            <a:spAutoFit/>
          </a:bodyPr>
          <a:lstStyle/>
          <a:p>
            <a:r>
              <a:rPr lang="ja-JP" altLang="en-US" sz="2400" dirty="0" smtClean="0">
                <a:latin typeface="ＭＳゴシック"/>
              </a:rPr>
              <a:t>「なぜ記憶が広告研究において重要なのか。</a:t>
            </a:r>
            <a:endParaRPr lang="en-US" altLang="ja-JP" sz="2400" dirty="0" smtClean="0">
              <a:latin typeface="ＭＳゴシック"/>
            </a:endParaRPr>
          </a:p>
          <a:p>
            <a:r>
              <a:rPr lang="ja-JP" altLang="en-US" sz="2400" dirty="0" smtClean="0">
                <a:latin typeface="ＭＳゴシック"/>
              </a:rPr>
              <a:t>これは、消費者が購買行動をする際に、長期記憶から情報を引き出し、目の前にある商品の購買判断を行うからであり、</a:t>
            </a:r>
            <a:endParaRPr lang="en-US" altLang="ja-JP" sz="2400" dirty="0" smtClean="0">
              <a:latin typeface="ＭＳゴシック"/>
            </a:endParaRPr>
          </a:p>
          <a:p>
            <a:r>
              <a:rPr lang="ja-JP" altLang="en-US" sz="2400" dirty="0" smtClean="0">
                <a:latin typeface="ＭＳゴシック"/>
              </a:rPr>
              <a:t>記憶に強く残っているものを購買しやすいとされるからである。」</a:t>
            </a:r>
            <a:endParaRPr lang="ja-JP" altLang="en-US" sz="2400" dirty="0"/>
          </a:p>
        </p:txBody>
      </p:sp>
      <p:sp>
        <p:nvSpPr>
          <p:cNvPr id="6" name="正方形/長方形 5"/>
          <p:cNvSpPr/>
          <p:nvPr/>
        </p:nvSpPr>
        <p:spPr>
          <a:xfrm>
            <a:off x="9982200" y="3816185"/>
            <a:ext cx="2341730" cy="369332"/>
          </a:xfrm>
          <a:prstGeom prst="rect">
            <a:avLst/>
          </a:prstGeom>
        </p:spPr>
        <p:txBody>
          <a:bodyPr wrap="square">
            <a:spAutoFit/>
          </a:bodyPr>
          <a:lstStyle/>
          <a:p>
            <a:r>
              <a:rPr lang="ja-JP" altLang="en-US" dirty="0" smtClean="0">
                <a:latin typeface="ＭＳゴシック"/>
              </a:rPr>
              <a:t>越川靖子（</a:t>
            </a:r>
            <a:r>
              <a:rPr lang="en-US" altLang="ja-JP" dirty="0" smtClean="0">
                <a:latin typeface="ＭＳゴシック"/>
              </a:rPr>
              <a:t>2006</a:t>
            </a:r>
            <a:r>
              <a:rPr lang="ja-JP" altLang="en-US" dirty="0" smtClean="0">
                <a:latin typeface="ＭＳゴシック"/>
              </a:rPr>
              <a:t>）</a:t>
            </a:r>
            <a:endParaRPr lang="ja-JP" altLang="en-US" dirty="0"/>
          </a:p>
        </p:txBody>
      </p:sp>
      <p:sp>
        <p:nvSpPr>
          <p:cNvPr id="7"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grpSp>
        <p:nvGrpSpPr>
          <p:cNvPr id="8" name="グループ化 1"/>
          <p:cNvGrpSpPr/>
          <p:nvPr/>
        </p:nvGrpSpPr>
        <p:grpSpPr>
          <a:xfrm>
            <a:off x="1957777" y="5040583"/>
            <a:ext cx="8276445" cy="923330"/>
            <a:chOff x="6354972" y="5933778"/>
            <a:chExt cx="6560642" cy="923330"/>
          </a:xfrm>
        </p:grpSpPr>
        <p:sp>
          <p:nvSpPr>
            <p:cNvPr id="9" name="正方形/長方形 13"/>
            <p:cNvSpPr/>
            <p:nvPr/>
          </p:nvSpPr>
          <p:spPr>
            <a:xfrm>
              <a:off x="7063111" y="5933778"/>
              <a:ext cx="5852503" cy="923330"/>
            </a:xfrm>
            <a:prstGeom prst="rect">
              <a:avLst/>
            </a:prstGeom>
          </p:spPr>
          <p:txBody>
            <a:bodyPr wrap="square">
              <a:spAutoFit/>
            </a:bodyPr>
            <a:lstStyle/>
            <a:p>
              <a:pPr algn="ctr"/>
              <a:r>
                <a:rPr lang="ja-JP" altLang="en-US" sz="5400" dirty="0" smtClean="0"/>
                <a:t>見た</a:t>
              </a:r>
              <a:r>
                <a:rPr lang="ja-JP" altLang="en-US" sz="5400" dirty="0"/>
                <a:t>人の</a:t>
              </a:r>
              <a:r>
                <a:rPr lang="ja-JP" altLang="en-US" sz="5400" u="sng" dirty="0"/>
                <a:t>記憶に残す</a:t>
              </a:r>
              <a:r>
                <a:rPr lang="ja-JP" altLang="en-US" sz="5400" dirty="0" smtClean="0"/>
                <a:t>こと</a:t>
              </a:r>
              <a:endParaRPr lang="en-US" altLang="ja-JP" sz="5400" dirty="0" smtClean="0"/>
            </a:p>
          </p:txBody>
        </p:sp>
        <p:sp>
          <p:nvSpPr>
            <p:cNvPr id="10" name="右矢印 14"/>
            <p:cNvSpPr/>
            <p:nvPr/>
          </p:nvSpPr>
          <p:spPr>
            <a:xfrm>
              <a:off x="6354972" y="6017794"/>
              <a:ext cx="708139" cy="755297"/>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pic>
        <p:nvPicPr>
          <p:cNvPr id="11" name="図 2"/>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13</a:t>
            </a:fld>
            <a:endParaRPr kumimoji="1" lang="ja-JP" altLang="en-US" dirty="0">
              <a:solidFill>
                <a:schemeClr val="bg1"/>
              </a:solidFill>
            </a:endParaRPr>
          </a:p>
        </p:txBody>
      </p:sp>
    </p:spTree>
    <p:extLst>
      <p:ext uri="{BB962C8B-B14F-4D97-AF65-F5344CB8AC3E}">
        <p14:creationId xmlns:p14="http://schemas.microsoft.com/office/powerpoint/2010/main" xmlns="" val="1408074214"/>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sp>
        <p:nvSpPr>
          <p:cNvPr id="11" name="テキスト ボックス 10"/>
          <p:cNvSpPr txBox="1"/>
          <p:nvPr/>
        </p:nvSpPr>
        <p:spPr>
          <a:xfrm>
            <a:off x="0" y="720603"/>
            <a:ext cx="12192000" cy="923330"/>
          </a:xfrm>
          <a:prstGeom prst="rect">
            <a:avLst/>
          </a:prstGeom>
          <a:noFill/>
        </p:spPr>
        <p:txBody>
          <a:bodyPr wrap="square" rtlCol="0">
            <a:spAutoFit/>
          </a:bodyPr>
          <a:lstStyle/>
          <a:p>
            <a:pPr algn="ctr"/>
            <a:r>
              <a:rPr kumimoji="1" lang="ja-JP" altLang="en-US" sz="5400" dirty="0"/>
              <a:t>擬人化</a:t>
            </a:r>
            <a:r>
              <a:rPr lang="ja-JP" altLang="en-US" sz="5400" dirty="0"/>
              <a:t>広告は２つの世界がある</a:t>
            </a:r>
            <a:endParaRPr lang="en-US" altLang="ja-JP" sz="5400" dirty="0"/>
          </a:p>
        </p:txBody>
      </p:sp>
      <p:grpSp>
        <p:nvGrpSpPr>
          <p:cNvPr id="2" name="グループ化 6"/>
          <p:cNvGrpSpPr/>
          <p:nvPr/>
        </p:nvGrpSpPr>
        <p:grpSpPr>
          <a:xfrm>
            <a:off x="1766487" y="2008192"/>
            <a:ext cx="8326417" cy="3872839"/>
            <a:chOff x="593437" y="2284550"/>
            <a:chExt cx="8326417" cy="3872839"/>
          </a:xfrm>
        </p:grpSpPr>
        <p:grpSp>
          <p:nvGrpSpPr>
            <p:cNvPr id="12" name="グループ化 7"/>
            <p:cNvGrpSpPr/>
            <p:nvPr/>
          </p:nvGrpSpPr>
          <p:grpSpPr>
            <a:xfrm>
              <a:off x="593437" y="2284550"/>
              <a:ext cx="8326417" cy="1788506"/>
              <a:chOff x="411031" y="1513420"/>
              <a:chExt cx="10784174" cy="1788506"/>
            </a:xfrm>
          </p:grpSpPr>
          <p:sp>
            <p:nvSpPr>
              <p:cNvPr id="14" name="角丸四角形 47"/>
              <p:cNvSpPr/>
              <p:nvPr/>
            </p:nvSpPr>
            <p:spPr>
              <a:xfrm>
                <a:off x="545108" y="1513420"/>
                <a:ext cx="10506718" cy="1788506"/>
              </a:xfrm>
              <a:prstGeom prst="roundRect">
                <a:avLst/>
              </a:prstGeom>
              <a:solidFill>
                <a:srgbClr val="A9D18E">
                  <a:alpha val="89804"/>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411031" y="2241939"/>
                <a:ext cx="10784174" cy="41804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8000" dirty="0" smtClean="0">
                    <a:ln>
                      <a:solidFill>
                        <a:schemeClr val="accent6">
                          <a:lumMod val="50000"/>
                        </a:schemeClr>
                      </a:solidFill>
                    </a:ln>
                    <a:solidFill>
                      <a:schemeClr val="bg1"/>
                    </a:solidFill>
                  </a:rPr>
                  <a:t>擬人化対象の世界</a:t>
                </a:r>
                <a:endParaRPr lang="en-US" altLang="ja-JP" sz="8000" dirty="0">
                  <a:ln>
                    <a:solidFill>
                      <a:schemeClr val="accent6">
                        <a:lumMod val="50000"/>
                      </a:schemeClr>
                    </a:solidFill>
                  </a:ln>
                  <a:solidFill>
                    <a:schemeClr val="bg1"/>
                  </a:solidFill>
                </a:endParaRPr>
              </a:p>
            </p:txBody>
          </p:sp>
        </p:grpSp>
        <p:grpSp>
          <p:nvGrpSpPr>
            <p:cNvPr id="16" name="グループ化 8"/>
            <p:cNvGrpSpPr/>
            <p:nvPr/>
          </p:nvGrpSpPr>
          <p:grpSpPr>
            <a:xfrm>
              <a:off x="696956" y="4425018"/>
              <a:ext cx="8112194" cy="1732371"/>
              <a:chOff x="2292091" y="4186814"/>
              <a:chExt cx="8759737" cy="1732371"/>
            </a:xfrm>
          </p:grpSpPr>
          <p:sp>
            <p:nvSpPr>
              <p:cNvPr id="17" name="角丸四角形 44"/>
              <p:cNvSpPr/>
              <p:nvPr/>
            </p:nvSpPr>
            <p:spPr>
              <a:xfrm>
                <a:off x="2292091" y="4186814"/>
                <a:ext cx="8759737" cy="1732371"/>
              </a:xfrm>
              <a:prstGeom prst="roundRect">
                <a:avLst/>
              </a:prstGeom>
              <a:solidFill>
                <a:srgbClr val="DAE3F3">
                  <a:alpha val="89804"/>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タイトル 1"/>
              <p:cNvSpPr txBox="1">
                <a:spLocks/>
              </p:cNvSpPr>
              <p:nvPr/>
            </p:nvSpPr>
            <p:spPr>
              <a:xfrm>
                <a:off x="3867443" y="4775016"/>
                <a:ext cx="5609031" cy="55596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9600" dirty="0"/>
                  <a:t>人</a:t>
                </a:r>
                <a:r>
                  <a:rPr lang="ja-JP" altLang="en-US" sz="9600" dirty="0" smtClean="0"/>
                  <a:t>の世界</a:t>
                </a:r>
                <a:endParaRPr lang="en-US" altLang="ja-JP" sz="9600" dirty="0"/>
              </a:p>
            </p:txBody>
          </p:sp>
        </p:grpSp>
      </p:grpSp>
      <p:pic>
        <p:nvPicPr>
          <p:cNvPr id="19" name="図 2"/>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14</a:t>
            </a:fld>
            <a:endParaRPr kumimoji="1" lang="ja-JP" altLang="en-US" dirty="0">
              <a:solidFill>
                <a:schemeClr val="bg1"/>
              </a:solidFill>
            </a:endParaRPr>
          </a:p>
        </p:txBody>
      </p:sp>
    </p:spTree>
    <p:extLst>
      <p:ext uri="{BB962C8B-B14F-4D97-AF65-F5344CB8AC3E}">
        <p14:creationId xmlns:p14="http://schemas.microsoft.com/office/powerpoint/2010/main" xmlns="" val="2003482902"/>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p:cNvPicPr>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3530636" y="1562100"/>
            <a:ext cx="5067300" cy="5295900"/>
          </a:xfrm>
          <a:prstGeom prst="rect">
            <a:avLst/>
          </a:prstGeom>
        </p:spPr>
      </p:pic>
      <p:sp>
        <p:nvSpPr>
          <p:cNvPr id="6"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grpSp>
        <p:nvGrpSpPr>
          <p:cNvPr id="9" name="グループ化 8"/>
          <p:cNvGrpSpPr/>
          <p:nvPr/>
        </p:nvGrpSpPr>
        <p:grpSpPr>
          <a:xfrm>
            <a:off x="760210" y="1697699"/>
            <a:ext cx="4011476" cy="1333088"/>
            <a:chOff x="7141812" y="2360736"/>
            <a:chExt cx="4011476" cy="1333088"/>
          </a:xfrm>
        </p:grpSpPr>
        <p:sp>
          <p:nvSpPr>
            <p:cNvPr id="7" name="円形吹き出し 6"/>
            <p:cNvSpPr/>
            <p:nvPr/>
          </p:nvSpPr>
          <p:spPr>
            <a:xfrm>
              <a:off x="7141812" y="2360736"/>
              <a:ext cx="4011476" cy="1333088"/>
            </a:xfrm>
            <a:prstGeom prst="wedgeEllipseCallout">
              <a:avLst>
                <a:gd name="adj1" fmla="val 48195"/>
                <a:gd name="adj2" fmla="val 63606"/>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7623550" y="2611781"/>
              <a:ext cx="3529738" cy="830997"/>
            </a:xfrm>
            <a:prstGeom prst="rect">
              <a:avLst/>
            </a:prstGeom>
            <a:noFill/>
          </p:spPr>
          <p:txBody>
            <a:bodyPr wrap="square" rtlCol="0">
              <a:spAutoFit/>
            </a:bodyPr>
            <a:lstStyle/>
            <a:p>
              <a:pPr algn="ctr"/>
              <a:r>
                <a:rPr lang="ja-JP" altLang="en-US" sz="4800" dirty="0"/>
                <a:t>カビ</a:t>
              </a:r>
              <a:r>
                <a:rPr lang="ja-JP" altLang="en-US" sz="4800" dirty="0" smtClean="0"/>
                <a:t>に効く！</a:t>
              </a:r>
              <a:endParaRPr kumimoji="1" lang="ja-JP" altLang="en-US" sz="4800" dirty="0"/>
            </a:p>
          </p:txBody>
        </p:sp>
      </p:grpSp>
      <p:grpSp>
        <p:nvGrpSpPr>
          <p:cNvPr id="19" name="グループ化 18"/>
          <p:cNvGrpSpPr/>
          <p:nvPr/>
        </p:nvGrpSpPr>
        <p:grpSpPr>
          <a:xfrm>
            <a:off x="7487058" y="3733284"/>
            <a:ext cx="4024140" cy="1333088"/>
            <a:chOff x="7141812" y="2360736"/>
            <a:chExt cx="4024140" cy="1333088"/>
          </a:xfrm>
        </p:grpSpPr>
        <p:sp>
          <p:nvSpPr>
            <p:cNvPr id="20" name="円形吹き出し 19"/>
            <p:cNvSpPr/>
            <p:nvPr/>
          </p:nvSpPr>
          <p:spPr>
            <a:xfrm>
              <a:off x="7141812" y="2360736"/>
              <a:ext cx="4011476" cy="1333088"/>
            </a:xfrm>
            <a:prstGeom prst="wedgeEllipseCallout">
              <a:avLst>
                <a:gd name="adj1" fmla="val -54855"/>
                <a:gd name="adj2" fmla="val -47857"/>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7432797" y="2611781"/>
              <a:ext cx="3733155" cy="830997"/>
            </a:xfrm>
            <a:prstGeom prst="rect">
              <a:avLst/>
            </a:prstGeom>
            <a:noFill/>
          </p:spPr>
          <p:txBody>
            <a:bodyPr wrap="square" rtlCol="0">
              <a:spAutoFit/>
            </a:bodyPr>
            <a:lstStyle/>
            <a:p>
              <a:pPr algn="ctr"/>
              <a:r>
                <a:rPr lang="ja-JP" altLang="en-US" sz="4800" dirty="0" smtClean="0"/>
                <a:t>泡ギレ早い！</a:t>
              </a:r>
              <a:endParaRPr kumimoji="1" lang="ja-JP" altLang="en-US" sz="4800" dirty="0"/>
            </a:p>
          </p:txBody>
        </p:sp>
      </p:grpSp>
      <p:sp>
        <p:nvSpPr>
          <p:cNvPr id="24" name="テキスト ボックス 23"/>
          <p:cNvSpPr txBox="1"/>
          <p:nvPr/>
        </p:nvSpPr>
        <p:spPr>
          <a:xfrm>
            <a:off x="0" y="666096"/>
            <a:ext cx="12192000" cy="1015663"/>
          </a:xfrm>
          <a:prstGeom prst="rect">
            <a:avLst/>
          </a:prstGeom>
          <a:noFill/>
        </p:spPr>
        <p:txBody>
          <a:bodyPr wrap="square" rtlCol="0">
            <a:spAutoFit/>
          </a:bodyPr>
          <a:lstStyle/>
          <a:p>
            <a:pPr algn="ctr"/>
            <a:r>
              <a:rPr lang="ja-JP" altLang="en-US" sz="6000" dirty="0" smtClean="0"/>
              <a:t>一般的な広告の場合</a:t>
            </a:r>
            <a:endParaRPr lang="en-US" altLang="ja-JP" sz="6000" dirty="0"/>
          </a:p>
        </p:txBody>
      </p:sp>
      <p:pic>
        <p:nvPicPr>
          <p:cNvPr id="16" name="図 1"/>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15</a:t>
            </a:fld>
            <a:endParaRPr kumimoji="1" lang="ja-JP" altLang="en-US" dirty="0">
              <a:solidFill>
                <a:schemeClr val="bg1"/>
              </a:solidFill>
            </a:endParaRPr>
          </a:p>
        </p:txBody>
      </p:sp>
      <p:sp>
        <p:nvSpPr>
          <p:cNvPr id="2" name="正方形/長方形 1"/>
          <p:cNvSpPr/>
          <p:nvPr/>
        </p:nvSpPr>
        <p:spPr>
          <a:xfrm>
            <a:off x="309036" y="4538925"/>
            <a:ext cx="4396041" cy="954107"/>
          </a:xfrm>
          <a:prstGeom prst="rect">
            <a:avLst/>
          </a:prstGeom>
        </p:spPr>
        <p:txBody>
          <a:bodyPr wrap="square">
            <a:spAutoFit/>
          </a:bodyPr>
          <a:lstStyle/>
          <a:p>
            <a:pPr algn="ctr"/>
            <a:r>
              <a:rPr lang="ja-JP" altLang="en-US" sz="2800" dirty="0" smtClean="0"/>
              <a:t>商品の世界だけ</a:t>
            </a:r>
            <a:endParaRPr lang="en-US" altLang="ja-JP" sz="2800" dirty="0" smtClean="0"/>
          </a:p>
          <a:p>
            <a:r>
              <a:rPr lang="ja-JP" altLang="en-US" sz="2800" u="sng" dirty="0" smtClean="0"/>
              <a:t>メッセージ</a:t>
            </a:r>
            <a:r>
              <a:rPr lang="ja-JP" altLang="en-US" sz="2800" u="sng" dirty="0"/>
              <a:t>を</a:t>
            </a:r>
            <a:r>
              <a:rPr lang="ja-JP" altLang="en-US" sz="2800" u="sng" dirty="0" smtClean="0"/>
              <a:t>訴え、シンプル</a:t>
            </a:r>
            <a:endParaRPr lang="ja-JP" altLang="en-US" sz="2800" u="sng" dirty="0"/>
          </a:p>
        </p:txBody>
      </p:sp>
    </p:spTree>
    <p:extLst>
      <p:ext uri="{BB962C8B-B14F-4D97-AF65-F5344CB8AC3E}">
        <p14:creationId xmlns:p14="http://schemas.microsoft.com/office/powerpoint/2010/main" xmlns="" val="30170519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300"/>
                                        <p:tgtEl>
                                          <p:spTgt spid="10"/>
                                        </p:tgtEl>
                                      </p:cBhvr>
                                    </p:animEffect>
                                  </p:childTnLst>
                                </p:cTn>
                              </p:par>
                            </p:childTnLst>
                          </p:cTn>
                        </p:par>
                        <p:par>
                          <p:cTn id="8" fill="hold">
                            <p:stCondLst>
                              <p:cond delay="3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800"/>
                            </p:stCondLst>
                            <p:childTnLst>
                              <p:par>
                                <p:cTn id="13" presetID="10"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3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4641426" y="1746785"/>
            <a:ext cx="2353056" cy="5120640"/>
          </a:xfrm>
          <a:prstGeom prst="rect">
            <a:avLst/>
          </a:prstGeom>
        </p:spPr>
      </p:pic>
      <p:sp>
        <p:nvSpPr>
          <p:cNvPr id="6"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sp>
        <p:nvSpPr>
          <p:cNvPr id="24" name="テキスト ボックス 23"/>
          <p:cNvSpPr txBox="1"/>
          <p:nvPr/>
        </p:nvSpPr>
        <p:spPr>
          <a:xfrm>
            <a:off x="0" y="597272"/>
            <a:ext cx="12192000" cy="1015663"/>
          </a:xfrm>
          <a:prstGeom prst="rect">
            <a:avLst/>
          </a:prstGeom>
          <a:noFill/>
        </p:spPr>
        <p:txBody>
          <a:bodyPr wrap="square" rtlCol="0">
            <a:spAutoFit/>
          </a:bodyPr>
          <a:lstStyle/>
          <a:p>
            <a:pPr algn="ctr"/>
            <a:r>
              <a:rPr lang="ja-JP" altLang="en-US" sz="6000" dirty="0" smtClean="0"/>
              <a:t>擬人化広告の場合</a:t>
            </a:r>
            <a:endParaRPr lang="en-US" altLang="ja-JP" sz="6000" dirty="0"/>
          </a:p>
        </p:txBody>
      </p:sp>
      <p:grpSp>
        <p:nvGrpSpPr>
          <p:cNvPr id="15" name="グループ化 14"/>
          <p:cNvGrpSpPr/>
          <p:nvPr/>
        </p:nvGrpSpPr>
        <p:grpSpPr>
          <a:xfrm>
            <a:off x="758823" y="2682648"/>
            <a:ext cx="4011476" cy="1333088"/>
            <a:chOff x="7141812" y="2360736"/>
            <a:chExt cx="4011476" cy="1333088"/>
          </a:xfrm>
        </p:grpSpPr>
        <p:sp>
          <p:nvSpPr>
            <p:cNvPr id="16" name="円形吹き出し 15"/>
            <p:cNvSpPr/>
            <p:nvPr/>
          </p:nvSpPr>
          <p:spPr>
            <a:xfrm>
              <a:off x="7141812" y="2360736"/>
              <a:ext cx="4011476" cy="1333088"/>
            </a:xfrm>
            <a:prstGeom prst="wedgeEllipseCallout">
              <a:avLst>
                <a:gd name="adj1" fmla="val 59117"/>
                <a:gd name="adj2" fmla="val -47857"/>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7141812" y="2611781"/>
              <a:ext cx="4011476" cy="830997"/>
            </a:xfrm>
            <a:prstGeom prst="rect">
              <a:avLst/>
            </a:prstGeom>
            <a:noFill/>
          </p:spPr>
          <p:txBody>
            <a:bodyPr wrap="square" rtlCol="0">
              <a:spAutoFit/>
            </a:bodyPr>
            <a:lstStyle/>
            <a:p>
              <a:pPr algn="ctr"/>
              <a:r>
                <a:rPr lang="ja-JP" altLang="en-US" sz="4800" dirty="0" smtClean="0"/>
                <a:t>カビを倒す！</a:t>
              </a:r>
              <a:endParaRPr kumimoji="1" lang="ja-JP" altLang="en-US" sz="4800" dirty="0"/>
            </a:p>
          </p:txBody>
        </p:sp>
      </p:grpSp>
      <p:grpSp>
        <p:nvGrpSpPr>
          <p:cNvPr id="18" name="グループ化 17"/>
          <p:cNvGrpSpPr/>
          <p:nvPr/>
        </p:nvGrpSpPr>
        <p:grpSpPr>
          <a:xfrm>
            <a:off x="7089243" y="1656648"/>
            <a:ext cx="4900848" cy="1333088"/>
            <a:chOff x="6265105" y="2360736"/>
            <a:chExt cx="4900848" cy="1333088"/>
          </a:xfrm>
        </p:grpSpPr>
        <p:sp>
          <p:nvSpPr>
            <p:cNvPr id="22" name="円形吹き出し 21"/>
            <p:cNvSpPr/>
            <p:nvPr/>
          </p:nvSpPr>
          <p:spPr>
            <a:xfrm>
              <a:off x="6265105" y="2360736"/>
              <a:ext cx="4421955" cy="1333088"/>
            </a:xfrm>
            <a:prstGeom prst="wedgeEllipseCallout">
              <a:avLst>
                <a:gd name="adj1" fmla="val -61440"/>
                <a:gd name="adj2" fmla="val 15020"/>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6265105" y="2611781"/>
              <a:ext cx="4900848" cy="830997"/>
            </a:xfrm>
            <a:prstGeom prst="rect">
              <a:avLst/>
            </a:prstGeom>
            <a:noFill/>
          </p:spPr>
          <p:txBody>
            <a:bodyPr wrap="square" rtlCol="0">
              <a:spAutoFit/>
            </a:bodyPr>
            <a:lstStyle/>
            <a:p>
              <a:pPr algn="ctr"/>
              <a:r>
                <a:rPr lang="ja-JP" altLang="en-US" sz="4800" dirty="0" smtClean="0"/>
                <a:t>素早くお</a:t>
              </a:r>
              <a:r>
                <a:rPr lang="ja-JP" altLang="en-US" sz="4800" dirty="0"/>
                <a:t>掃除</a:t>
              </a:r>
              <a:r>
                <a:rPr lang="ja-JP" altLang="en-US" sz="4800" dirty="0" smtClean="0"/>
                <a:t>！</a:t>
              </a:r>
              <a:endParaRPr kumimoji="1" lang="ja-JP" altLang="en-US" sz="4800" dirty="0"/>
            </a:p>
          </p:txBody>
        </p:sp>
      </p:grpSp>
      <p:sp>
        <p:nvSpPr>
          <p:cNvPr id="10" name="正方形/長方形 2"/>
          <p:cNvSpPr/>
          <p:nvPr/>
        </p:nvSpPr>
        <p:spPr>
          <a:xfrm>
            <a:off x="6826785" y="4161586"/>
            <a:ext cx="5163305" cy="1384995"/>
          </a:xfrm>
          <a:prstGeom prst="rect">
            <a:avLst/>
          </a:prstGeom>
        </p:spPr>
        <p:txBody>
          <a:bodyPr wrap="square">
            <a:spAutoFit/>
          </a:bodyPr>
          <a:lstStyle/>
          <a:p>
            <a:r>
              <a:rPr lang="ja-JP" altLang="en-US" sz="2800" dirty="0" smtClean="0"/>
              <a:t>商品の世界と人の世界をリンク</a:t>
            </a:r>
            <a:endParaRPr lang="en-US" altLang="ja-JP" sz="2800" dirty="0" smtClean="0"/>
          </a:p>
          <a:p>
            <a:r>
              <a:rPr lang="ja-JP" altLang="en-US" sz="2800" u="sng" dirty="0" smtClean="0"/>
              <a:t>日常</a:t>
            </a:r>
            <a:r>
              <a:rPr lang="ja-JP" altLang="en-US" sz="2800" u="sng" dirty="0"/>
              <a:t>では人がしないような</a:t>
            </a:r>
            <a:endParaRPr lang="en-US" altLang="ja-JP" sz="2800" dirty="0" smtClean="0"/>
          </a:p>
          <a:p>
            <a:pPr algn="r"/>
            <a:r>
              <a:rPr lang="ja-JP" altLang="en-US" sz="2800" u="sng" dirty="0"/>
              <a:t>言動が見られることも・・・</a:t>
            </a:r>
            <a:endParaRPr lang="ja-JP" altLang="en-US" sz="2800" dirty="0"/>
          </a:p>
        </p:txBody>
      </p:sp>
      <p:pic>
        <p:nvPicPr>
          <p:cNvPr id="19" name="図 2"/>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16</a:t>
            </a:fld>
            <a:endParaRPr kumimoji="1" lang="ja-JP" altLang="en-US" dirty="0">
              <a:solidFill>
                <a:schemeClr val="bg1"/>
              </a:solidFill>
            </a:endParaRPr>
          </a:p>
        </p:txBody>
      </p:sp>
    </p:spTree>
    <p:extLst>
      <p:ext uri="{BB962C8B-B14F-4D97-AF65-F5344CB8AC3E}">
        <p14:creationId xmlns:p14="http://schemas.microsoft.com/office/powerpoint/2010/main" xmlns="" val="34036851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600"/>
                                        <p:tgtEl>
                                          <p:spTgt spid="3"/>
                                        </p:tgtEl>
                                      </p:cBhvr>
                                    </p:animEffect>
                                    <p:anim calcmode="lin" valueType="num">
                                      <p:cBhvr>
                                        <p:cTn id="8" dur="600" fill="hold"/>
                                        <p:tgtEl>
                                          <p:spTgt spid="3"/>
                                        </p:tgtEl>
                                        <p:attrNameLst>
                                          <p:attrName>ppt_w</p:attrName>
                                        </p:attrNameLst>
                                      </p:cBhvr>
                                      <p:tavLst>
                                        <p:tav tm="0" fmla="#ppt_w*sin(2.5*pi*$)">
                                          <p:val>
                                            <p:fltVal val="0"/>
                                          </p:val>
                                        </p:tav>
                                        <p:tav tm="100000">
                                          <p:val>
                                            <p:fltVal val="1"/>
                                          </p:val>
                                        </p:tav>
                                      </p:tavLst>
                                    </p:anim>
                                    <p:anim calcmode="lin" valueType="num">
                                      <p:cBhvr>
                                        <p:cTn id="9" dur="600" fill="hold"/>
                                        <p:tgtEl>
                                          <p:spTgt spid="3"/>
                                        </p:tgtEl>
                                        <p:attrNameLst>
                                          <p:attrName>ppt_h</p:attrName>
                                        </p:attrNameLst>
                                      </p:cBhvr>
                                      <p:tavLst>
                                        <p:tav tm="0">
                                          <p:val>
                                            <p:strVal val="#ppt_h"/>
                                          </p:val>
                                        </p:tav>
                                        <p:tav tm="100000">
                                          <p:val>
                                            <p:strVal val="#ppt_h"/>
                                          </p:val>
                                        </p:tav>
                                      </p:tavLst>
                                    </p:anim>
                                  </p:childTnLst>
                                </p:cTn>
                              </p:par>
                            </p:childTnLst>
                          </p:cTn>
                        </p:par>
                        <p:par>
                          <p:cTn id="10" fill="hold">
                            <p:stCondLst>
                              <p:cond delay="600"/>
                            </p:stCondLst>
                            <p:childTnLst>
                              <p:par>
                                <p:cTn id="11" presetID="10"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100"/>
                            </p:stCondLst>
                            <p:childTnLst>
                              <p:par>
                                <p:cTn id="15" presetID="10"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p:stCondLst>
                              <p:cond delay="1600"/>
                            </p:stCondLst>
                            <p:childTnLst>
                              <p:par>
                                <p:cTn id="19" presetID="10"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3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76063" y="179358"/>
            <a:ext cx="10515600" cy="1325563"/>
          </a:xfrm>
        </p:spPr>
        <p:txBody>
          <a:bodyPr/>
          <a:lstStyle/>
          <a:p>
            <a:pPr algn="ctr"/>
            <a:r>
              <a:rPr lang="ja-JP" altLang="en-US" dirty="0" smtClean="0"/>
              <a:t>違和感を出す要因</a:t>
            </a:r>
            <a:endParaRPr lang="ja-JP" altLang="en-US" dirty="0"/>
          </a:p>
        </p:txBody>
      </p:sp>
      <p:sp>
        <p:nvSpPr>
          <p:cNvPr id="3" name="コンテンツ プレースホルダー 2"/>
          <p:cNvSpPr>
            <a:spLocks noGrp="1"/>
          </p:cNvSpPr>
          <p:nvPr>
            <p:ph idx="1"/>
          </p:nvPr>
        </p:nvSpPr>
        <p:spPr>
          <a:xfrm>
            <a:off x="420365" y="1408491"/>
            <a:ext cx="11415937" cy="957539"/>
          </a:xfrm>
        </p:spPr>
        <p:txBody>
          <a:bodyPr>
            <a:normAutofit fontScale="92500" lnSpcReduction="10000"/>
          </a:bodyPr>
          <a:lstStyle/>
          <a:p>
            <a:pPr marL="0" indent="0">
              <a:buNone/>
            </a:pPr>
            <a:r>
              <a:rPr kumimoji="1" lang="ja-JP" altLang="en-US" dirty="0"/>
              <a:t>「日常見慣れている</a:t>
            </a:r>
            <a:r>
              <a:rPr kumimoji="1" lang="ja-JP" altLang="en-US"/>
              <a:t>ものを</a:t>
            </a:r>
            <a:endParaRPr lang="en-US" altLang="ja-JP" dirty="0"/>
          </a:p>
          <a:p>
            <a:pPr marL="0" indent="0" algn="r">
              <a:buNone/>
            </a:pPr>
            <a:r>
              <a:rPr lang="ja-JP" altLang="en-US" sz="3500" u="sng"/>
              <a:t>見慣れて</a:t>
            </a:r>
            <a:r>
              <a:rPr lang="ja-JP" altLang="en-US" sz="3500" u="sng" dirty="0"/>
              <a:t>いないもの</a:t>
            </a:r>
            <a:r>
              <a:rPr lang="ja-JP" altLang="en-US" sz="3500" u="sng"/>
              <a:t>としてあらわす</a:t>
            </a:r>
            <a:r>
              <a:rPr lang="ja-JP" altLang="en-US" sz="3500" u="sng" dirty="0"/>
              <a:t>こと</a:t>
            </a:r>
            <a:r>
              <a:rPr kumimoji="1" lang="ja-JP" altLang="en-US" dirty="0"/>
              <a:t>により受け手の自明性</a:t>
            </a:r>
            <a:r>
              <a:rPr kumimoji="1" lang="ja-JP" altLang="en-US"/>
              <a:t>を崩す</a:t>
            </a:r>
            <a:r>
              <a:rPr lang="ja-JP" altLang="en-US" dirty="0"/>
              <a:t>。</a:t>
            </a:r>
            <a:r>
              <a:rPr kumimoji="1" lang="ja-JP" altLang="en-US"/>
              <a:t>」</a:t>
            </a:r>
            <a:r>
              <a:rPr lang="ja-JP" altLang="en-US"/>
              <a:t>　</a:t>
            </a:r>
            <a:endParaRPr kumimoji="1" lang="en-US" altLang="ja-JP" sz="1600" dirty="0"/>
          </a:p>
        </p:txBody>
      </p:sp>
      <p:grpSp>
        <p:nvGrpSpPr>
          <p:cNvPr id="13" name="グループ化 64"/>
          <p:cNvGrpSpPr/>
          <p:nvPr/>
        </p:nvGrpSpPr>
        <p:grpSpPr>
          <a:xfrm>
            <a:off x="9498822" y="1348886"/>
            <a:ext cx="1296556" cy="506631"/>
            <a:chOff x="10509365" y="3961509"/>
            <a:chExt cx="1296556" cy="506631"/>
          </a:xfrm>
        </p:grpSpPr>
        <p:sp>
          <p:nvSpPr>
            <p:cNvPr id="9" name="タイトル 1"/>
            <p:cNvSpPr txBox="1">
              <a:spLocks/>
            </p:cNvSpPr>
            <p:nvPr/>
          </p:nvSpPr>
          <p:spPr>
            <a:xfrm>
              <a:off x="10614883" y="4103015"/>
              <a:ext cx="1191038" cy="3651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1400" dirty="0" smtClean="0"/>
                <a:t>自明・・・常識　</a:t>
              </a:r>
              <a:endParaRPr lang="en-US" altLang="ja-JP" sz="1400" dirty="0"/>
            </a:p>
          </p:txBody>
        </p:sp>
        <p:sp>
          <p:nvSpPr>
            <p:cNvPr id="11" name="タイトル 1"/>
            <p:cNvSpPr txBox="1">
              <a:spLocks/>
            </p:cNvSpPr>
            <p:nvPr/>
          </p:nvSpPr>
          <p:spPr>
            <a:xfrm>
              <a:off x="10509365" y="3961509"/>
              <a:ext cx="411325" cy="386971"/>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1100" dirty="0" smtClean="0"/>
                <a:t>＊</a:t>
              </a:r>
              <a:r>
                <a:rPr lang="ja-JP" altLang="en-US" sz="2400" dirty="0" smtClean="0"/>
                <a:t>　</a:t>
              </a:r>
              <a:endParaRPr lang="en-US" altLang="ja-JP" sz="2400" dirty="0"/>
            </a:p>
          </p:txBody>
        </p:sp>
      </p:grpSp>
      <p:sp>
        <p:nvSpPr>
          <p:cNvPr id="12"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sp>
        <p:nvSpPr>
          <p:cNvPr id="30" name="テキスト ボックス 29"/>
          <p:cNvSpPr txBox="1"/>
          <p:nvPr/>
        </p:nvSpPr>
        <p:spPr>
          <a:xfrm>
            <a:off x="3015957" y="3114488"/>
            <a:ext cx="1256644" cy="938450"/>
          </a:xfrm>
          <a:prstGeom prst="rect">
            <a:avLst/>
          </a:prstGeom>
          <a:noFill/>
        </p:spPr>
        <p:txBody>
          <a:bodyPr wrap="square" rtlCol="0">
            <a:spAutoFit/>
          </a:bodyPr>
          <a:lstStyle/>
          <a:p>
            <a:pPr algn="ctr"/>
            <a:r>
              <a:rPr kumimoji="1" lang="ja-JP" altLang="en-US" sz="2800" dirty="0" smtClean="0">
                <a:solidFill>
                  <a:schemeClr val="bg1"/>
                </a:solidFill>
              </a:rPr>
              <a:t>対象の特性</a:t>
            </a:r>
            <a:endParaRPr kumimoji="1" lang="ja-JP" altLang="en-US" sz="2800" dirty="0">
              <a:solidFill>
                <a:schemeClr val="bg1"/>
              </a:solidFill>
            </a:endParaRPr>
          </a:p>
        </p:txBody>
      </p:sp>
      <p:sp>
        <p:nvSpPr>
          <p:cNvPr id="34" name="テキスト ボックス 33"/>
          <p:cNvSpPr txBox="1"/>
          <p:nvPr/>
        </p:nvSpPr>
        <p:spPr>
          <a:xfrm>
            <a:off x="5305048" y="3127542"/>
            <a:ext cx="1646572" cy="1059541"/>
          </a:xfrm>
          <a:prstGeom prst="rect">
            <a:avLst/>
          </a:prstGeom>
          <a:noFill/>
        </p:spPr>
        <p:txBody>
          <a:bodyPr wrap="square" rtlCol="0">
            <a:spAutoFit/>
          </a:bodyPr>
          <a:lstStyle/>
          <a:p>
            <a:pPr algn="ctr"/>
            <a:r>
              <a:rPr lang="ja-JP" altLang="en-US" sz="3200" dirty="0" smtClean="0">
                <a:solidFill>
                  <a:schemeClr val="bg1"/>
                </a:solidFill>
              </a:rPr>
              <a:t>擬人化</a:t>
            </a:r>
            <a:endParaRPr lang="en-US" altLang="ja-JP" sz="3200" dirty="0" smtClean="0">
              <a:solidFill>
                <a:schemeClr val="bg1"/>
              </a:solidFill>
            </a:endParaRPr>
          </a:p>
          <a:p>
            <a:pPr algn="ctr"/>
            <a:r>
              <a:rPr lang="ja-JP" altLang="en-US" sz="3200" dirty="0" smtClean="0">
                <a:solidFill>
                  <a:schemeClr val="bg1"/>
                </a:solidFill>
              </a:rPr>
              <a:t>対象</a:t>
            </a:r>
            <a:endParaRPr kumimoji="1" lang="ja-JP" altLang="en-US" sz="3200" dirty="0">
              <a:solidFill>
                <a:schemeClr val="bg1"/>
              </a:solidFill>
            </a:endParaRPr>
          </a:p>
        </p:txBody>
      </p:sp>
      <p:grpSp>
        <p:nvGrpSpPr>
          <p:cNvPr id="5" name="グループ化 70"/>
          <p:cNvGrpSpPr/>
          <p:nvPr/>
        </p:nvGrpSpPr>
        <p:grpSpPr>
          <a:xfrm>
            <a:off x="1960691" y="2759626"/>
            <a:ext cx="8146344" cy="3905339"/>
            <a:chOff x="776063" y="2663728"/>
            <a:chExt cx="8146344" cy="3905339"/>
          </a:xfrm>
        </p:grpSpPr>
        <p:grpSp>
          <p:nvGrpSpPr>
            <p:cNvPr id="39" name="グループ化 6"/>
            <p:cNvGrpSpPr/>
            <p:nvPr/>
          </p:nvGrpSpPr>
          <p:grpSpPr>
            <a:xfrm>
              <a:off x="776063" y="2663728"/>
              <a:ext cx="8146344" cy="3905339"/>
              <a:chOff x="662806" y="2321092"/>
              <a:chExt cx="8146344" cy="3905339"/>
            </a:xfrm>
          </p:grpSpPr>
          <p:grpSp>
            <p:nvGrpSpPr>
              <p:cNvPr id="41" name="グループ化 7"/>
              <p:cNvGrpSpPr/>
              <p:nvPr/>
            </p:nvGrpSpPr>
            <p:grpSpPr>
              <a:xfrm>
                <a:off x="662806" y="2321092"/>
                <a:ext cx="8146343" cy="1788506"/>
                <a:chOff x="500877" y="1549962"/>
                <a:chExt cx="10550948" cy="1788506"/>
              </a:xfrm>
            </p:grpSpPr>
            <p:sp>
              <p:nvSpPr>
                <p:cNvPr id="59" name="角丸四角形 47"/>
                <p:cNvSpPr/>
                <p:nvPr/>
              </p:nvSpPr>
              <p:spPr>
                <a:xfrm>
                  <a:off x="545107" y="1549962"/>
                  <a:ext cx="10506718" cy="1788506"/>
                </a:xfrm>
                <a:prstGeom prst="roundRect">
                  <a:avLst/>
                </a:prstGeom>
                <a:solidFill>
                  <a:srgbClr val="A9D18E">
                    <a:alpha val="89804"/>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タイトル 1"/>
                <p:cNvSpPr txBox="1">
                  <a:spLocks/>
                </p:cNvSpPr>
                <p:nvPr/>
              </p:nvSpPr>
              <p:spPr>
                <a:xfrm>
                  <a:off x="500877" y="1753852"/>
                  <a:ext cx="4686212" cy="4004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dirty="0" smtClean="0">
                      <a:solidFill>
                        <a:schemeClr val="bg1"/>
                      </a:solidFill>
                    </a:rPr>
                    <a:t>擬人化対象の世界</a:t>
                  </a:r>
                  <a:endParaRPr lang="en-US" altLang="ja-JP" sz="3200" dirty="0">
                    <a:solidFill>
                      <a:schemeClr val="bg1"/>
                    </a:solidFill>
                  </a:endParaRPr>
                </a:p>
              </p:txBody>
            </p:sp>
          </p:grpSp>
          <p:grpSp>
            <p:nvGrpSpPr>
              <p:cNvPr id="43" name="グループ化 8"/>
              <p:cNvGrpSpPr/>
              <p:nvPr/>
            </p:nvGrpSpPr>
            <p:grpSpPr>
              <a:xfrm>
                <a:off x="696955" y="4425018"/>
                <a:ext cx="8112195" cy="1732371"/>
                <a:chOff x="2292090" y="4186814"/>
                <a:chExt cx="8759738" cy="1732371"/>
              </a:xfrm>
            </p:grpSpPr>
            <p:sp>
              <p:nvSpPr>
                <p:cNvPr id="57" name="角丸四角形 44"/>
                <p:cNvSpPr/>
                <p:nvPr/>
              </p:nvSpPr>
              <p:spPr>
                <a:xfrm>
                  <a:off x="2292091" y="4186814"/>
                  <a:ext cx="8759737" cy="1732371"/>
                </a:xfrm>
                <a:prstGeom prst="roundRect">
                  <a:avLst/>
                </a:prstGeom>
                <a:solidFill>
                  <a:srgbClr val="DAE3F3">
                    <a:alpha val="89804"/>
                  </a:srgb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タイトル 1"/>
                <p:cNvSpPr txBox="1">
                  <a:spLocks/>
                </p:cNvSpPr>
                <p:nvPr/>
              </p:nvSpPr>
              <p:spPr>
                <a:xfrm>
                  <a:off x="2292090" y="4334809"/>
                  <a:ext cx="2000910" cy="55596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dirty="0"/>
                    <a:t>人</a:t>
                  </a:r>
                  <a:r>
                    <a:rPr lang="ja-JP" altLang="en-US" sz="3200" dirty="0" smtClean="0"/>
                    <a:t>の世界</a:t>
                  </a:r>
                  <a:endParaRPr lang="en-US" altLang="ja-JP" sz="3200" dirty="0"/>
                </a:p>
              </p:txBody>
            </p:sp>
          </p:grpSp>
          <p:grpSp>
            <p:nvGrpSpPr>
              <p:cNvPr id="49" name="グループ化 9"/>
              <p:cNvGrpSpPr/>
              <p:nvPr/>
            </p:nvGrpSpPr>
            <p:grpSpPr>
              <a:xfrm>
                <a:off x="3928133" y="2509699"/>
                <a:ext cx="1649839" cy="1440000"/>
                <a:chOff x="6497270" y="4308161"/>
                <a:chExt cx="1649839" cy="1440000"/>
              </a:xfrm>
            </p:grpSpPr>
            <p:sp>
              <p:nvSpPr>
                <p:cNvPr id="55" name="フローチャート: 結合子 42"/>
                <p:cNvSpPr/>
                <p:nvPr/>
              </p:nvSpPr>
              <p:spPr>
                <a:xfrm>
                  <a:off x="6602190" y="4308161"/>
                  <a:ext cx="1440000" cy="1440000"/>
                </a:xfrm>
                <a:prstGeom prst="flowChartConnector">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6" name="テキスト ボックス 43"/>
                <p:cNvSpPr txBox="1"/>
                <p:nvPr/>
              </p:nvSpPr>
              <p:spPr>
                <a:xfrm>
                  <a:off x="6497270" y="4508639"/>
                  <a:ext cx="1649839" cy="1077218"/>
                </a:xfrm>
                <a:prstGeom prst="rect">
                  <a:avLst/>
                </a:prstGeom>
                <a:noFill/>
              </p:spPr>
              <p:txBody>
                <a:bodyPr wrap="square" rtlCol="0">
                  <a:spAutoFit/>
                </a:bodyPr>
                <a:lstStyle/>
                <a:p>
                  <a:pPr algn="ctr"/>
                  <a:r>
                    <a:rPr lang="ja-JP" altLang="en-US" sz="3200" dirty="0" smtClean="0">
                      <a:solidFill>
                        <a:schemeClr val="bg1"/>
                      </a:solidFill>
                    </a:rPr>
                    <a:t>擬人化</a:t>
                  </a:r>
                  <a:endParaRPr lang="en-US" altLang="ja-JP" sz="3200" dirty="0" smtClean="0">
                    <a:solidFill>
                      <a:schemeClr val="bg1"/>
                    </a:solidFill>
                  </a:endParaRPr>
                </a:p>
                <a:p>
                  <a:pPr algn="ctr"/>
                  <a:r>
                    <a:rPr lang="ja-JP" altLang="en-US" sz="3200" dirty="0" smtClean="0">
                      <a:solidFill>
                        <a:schemeClr val="bg1"/>
                      </a:solidFill>
                    </a:rPr>
                    <a:t>対象</a:t>
                  </a:r>
                  <a:endParaRPr kumimoji="1" lang="ja-JP" altLang="en-US" sz="3200" dirty="0">
                    <a:solidFill>
                      <a:schemeClr val="bg1"/>
                    </a:solidFill>
                  </a:endParaRPr>
                </a:p>
              </p:txBody>
            </p:sp>
          </p:grpSp>
          <p:grpSp>
            <p:nvGrpSpPr>
              <p:cNvPr id="50" name="グループ化 30"/>
              <p:cNvGrpSpPr/>
              <p:nvPr/>
            </p:nvGrpSpPr>
            <p:grpSpPr>
              <a:xfrm>
                <a:off x="3856407" y="4631885"/>
                <a:ext cx="1829865" cy="1440000"/>
                <a:chOff x="6425544" y="3843570"/>
                <a:chExt cx="1829865" cy="1440000"/>
              </a:xfrm>
            </p:grpSpPr>
            <p:sp>
              <p:nvSpPr>
                <p:cNvPr id="53" name="フローチャート: 結合子 40"/>
                <p:cNvSpPr/>
                <p:nvPr/>
              </p:nvSpPr>
              <p:spPr>
                <a:xfrm>
                  <a:off x="6602189" y="3843570"/>
                  <a:ext cx="1440000" cy="1440000"/>
                </a:xfrm>
                <a:prstGeom prst="flowChartConnector">
                  <a:avLst/>
                </a:prstGeom>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4" name="テキスト ボックス 41"/>
                <p:cNvSpPr txBox="1"/>
                <p:nvPr/>
              </p:nvSpPr>
              <p:spPr>
                <a:xfrm>
                  <a:off x="6425544" y="4007546"/>
                  <a:ext cx="1829865" cy="954107"/>
                </a:xfrm>
                <a:prstGeom prst="rect">
                  <a:avLst/>
                </a:prstGeom>
                <a:noFill/>
              </p:spPr>
              <p:txBody>
                <a:bodyPr wrap="square" rtlCol="0">
                  <a:spAutoFit/>
                </a:bodyPr>
                <a:lstStyle/>
                <a:p>
                  <a:pPr algn="ctr"/>
                  <a:r>
                    <a:rPr kumimoji="1" lang="ja-JP" altLang="en-US" sz="2800" dirty="0" smtClean="0"/>
                    <a:t>人</a:t>
                  </a:r>
                  <a:endParaRPr kumimoji="1" lang="en-US" altLang="ja-JP" sz="2800" dirty="0" smtClean="0"/>
                </a:p>
                <a:p>
                  <a:pPr algn="ctr"/>
                  <a:r>
                    <a:rPr lang="ja-JP" altLang="en-US" sz="2800" dirty="0" smtClean="0"/>
                    <a:t>（擬人体）</a:t>
                  </a:r>
                  <a:endParaRPr kumimoji="1" lang="ja-JP" altLang="en-US" sz="2800" dirty="0"/>
                </a:p>
              </p:txBody>
            </p:sp>
          </p:grpSp>
          <p:sp>
            <p:nvSpPr>
              <p:cNvPr id="51" name="テキスト ボックス 31"/>
              <p:cNvSpPr txBox="1"/>
              <p:nvPr/>
            </p:nvSpPr>
            <p:spPr>
              <a:xfrm>
                <a:off x="6196969" y="2358191"/>
                <a:ext cx="1659751" cy="1384995"/>
              </a:xfrm>
              <a:prstGeom prst="rect">
                <a:avLst/>
              </a:prstGeom>
              <a:noFill/>
            </p:spPr>
            <p:txBody>
              <a:bodyPr wrap="square" rtlCol="0">
                <a:spAutoFit/>
              </a:bodyPr>
              <a:lstStyle/>
              <a:p>
                <a:r>
                  <a:rPr kumimoji="1" lang="ja-JP" altLang="en-US" sz="2000" dirty="0" smtClean="0">
                    <a:solidFill>
                      <a:schemeClr val="bg1"/>
                    </a:solidFill>
                  </a:rPr>
                  <a:t>対象の</a:t>
                </a:r>
                <a:endParaRPr kumimoji="1" lang="en-US" altLang="ja-JP" sz="2000" dirty="0" smtClean="0">
                  <a:solidFill>
                    <a:schemeClr val="bg1"/>
                  </a:solidFill>
                </a:endParaRPr>
              </a:p>
              <a:p>
                <a:r>
                  <a:rPr kumimoji="1" lang="ja-JP" altLang="en-US" sz="3200" dirty="0" smtClean="0">
                    <a:solidFill>
                      <a:schemeClr val="bg1"/>
                    </a:solidFill>
                  </a:rPr>
                  <a:t>・特性</a:t>
                </a:r>
                <a:endParaRPr kumimoji="1" lang="en-US" altLang="ja-JP" sz="3200" dirty="0" smtClean="0">
                  <a:solidFill>
                    <a:schemeClr val="bg1"/>
                  </a:solidFill>
                </a:endParaRPr>
              </a:p>
              <a:p>
                <a:r>
                  <a:rPr lang="ja-JP" altLang="en-US" sz="3200" dirty="0" smtClean="0">
                    <a:solidFill>
                      <a:schemeClr val="bg1"/>
                    </a:solidFill>
                  </a:rPr>
                  <a:t>・状態</a:t>
                </a:r>
                <a:endParaRPr lang="ja-JP" altLang="en-US" sz="4000" dirty="0">
                  <a:solidFill>
                    <a:schemeClr val="bg1"/>
                  </a:solidFill>
                </a:endParaRPr>
              </a:p>
            </p:txBody>
          </p:sp>
          <p:sp>
            <p:nvSpPr>
              <p:cNvPr id="52" name="テキスト ボックス 39"/>
              <p:cNvSpPr txBox="1"/>
              <p:nvPr/>
            </p:nvSpPr>
            <p:spPr>
              <a:xfrm>
                <a:off x="6225500" y="4379772"/>
                <a:ext cx="1831201" cy="1846659"/>
              </a:xfrm>
              <a:prstGeom prst="rect">
                <a:avLst/>
              </a:prstGeom>
              <a:noFill/>
            </p:spPr>
            <p:txBody>
              <a:bodyPr wrap="square" rtlCol="0">
                <a:spAutoFit/>
              </a:bodyPr>
              <a:lstStyle/>
              <a:p>
                <a:r>
                  <a:rPr kumimoji="1" lang="ja-JP" altLang="en-US" dirty="0" smtClean="0"/>
                  <a:t>人の</a:t>
                </a:r>
                <a:endParaRPr kumimoji="1" lang="en-US" altLang="ja-JP" dirty="0" smtClean="0"/>
              </a:p>
              <a:p>
                <a:r>
                  <a:rPr kumimoji="1" lang="ja-JP" altLang="en-US" sz="3200" dirty="0" smtClean="0"/>
                  <a:t>・性格</a:t>
                </a:r>
                <a:endParaRPr kumimoji="1" lang="en-US" altLang="ja-JP" sz="3200" dirty="0" smtClean="0"/>
              </a:p>
              <a:p>
                <a:r>
                  <a:rPr lang="ja-JP" altLang="en-US" sz="3200" dirty="0" smtClean="0"/>
                  <a:t>・見た目</a:t>
                </a:r>
                <a:endParaRPr lang="en-US" altLang="ja-JP" sz="3200" dirty="0" smtClean="0"/>
              </a:p>
              <a:p>
                <a:r>
                  <a:rPr lang="ja-JP" altLang="en-US" sz="3200" dirty="0" smtClean="0"/>
                  <a:t>・言動</a:t>
                </a:r>
                <a:endParaRPr lang="ja-JP" altLang="en-US" sz="3200" dirty="0"/>
              </a:p>
            </p:txBody>
          </p:sp>
        </p:grpSp>
        <p:cxnSp>
          <p:nvCxnSpPr>
            <p:cNvPr id="61" name="直線コネクタ 72"/>
            <p:cNvCxnSpPr>
              <a:stCxn id="55" idx="4"/>
              <a:endCxn id="53" idx="0"/>
            </p:cNvCxnSpPr>
            <p:nvPr/>
          </p:nvCxnSpPr>
          <p:spPr>
            <a:xfrm flipH="1">
              <a:off x="4866309" y="4292335"/>
              <a:ext cx="1" cy="682186"/>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1" name="タイトル 1"/>
          <p:cNvSpPr txBox="1">
            <a:spLocks/>
          </p:cNvSpPr>
          <p:nvPr/>
        </p:nvSpPr>
        <p:spPr>
          <a:xfrm>
            <a:off x="10540966" y="2140680"/>
            <a:ext cx="1725412"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1800" dirty="0" smtClean="0"/>
              <a:t>ブレヒト（</a:t>
            </a:r>
            <a:r>
              <a:rPr lang="en-US" altLang="ja-JP" sz="1800" dirty="0" smtClean="0"/>
              <a:t>1996</a:t>
            </a:r>
            <a:r>
              <a:rPr lang="ja-JP" altLang="en-US" sz="1800" dirty="0" smtClean="0"/>
              <a:t>）</a:t>
            </a:r>
            <a:endParaRPr lang="en-US" altLang="ja-JP" sz="1800" dirty="0"/>
          </a:p>
        </p:txBody>
      </p:sp>
      <p:pic>
        <p:nvPicPr>
          <p:cNvPr id="32" name="図 17"/>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17</a:t>
            </a:fld>
            <a:endParaRPr kumimoji="1" lang="ja-JP" altLang="en-US" dirty="0">
              <a:solidFill>
                <a:schemeClr val="bg1"/>
              </a:solidFill>
            </a:endParaRPr>
          </a:p>
        </p:txBody>
      </p:sp>
    </p:spTree>
    <p:extLst>
      <p:ext uri="{BB962C8B-B14F-4D97-AF65-F5344CB8AC3E}">
        <p14:creationId xmlns:p14="http://schemas.microsoft.com/office/powerpoint/2010/main" xmlns="" val="3095979848"/>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556112" y="2535288"/>
            <a:ext cx="11195634" cy="3389217"/>
          </a:xfrm>
          <a:prstGeom prst="rect">
            <a:avLst/>
          </a:prstGeom>
        </p:spPr>
      </p:pic>
      <p:sp>
        <p:nvSpPr>
          <p:cNvPr id="4" name="テキスト ボックス 3"/>
          <p:cNvSpPr txBox="1"/>
          <p:nvPr/>
        </p:nvSpPr>
        <p:spPr>
          <a:xfrm>
            <a:off x="697389" y="1719798"/>
            <a:ext cx="10813809" cy="523220"/>
          </a:xfrm>
          <a:prstGeom prst="rect">
            <a:avLst/>
          </a:prstGeom>
          <a:noFill/>
        </p:spPr>
        <p:txBody>
          <a:bodyPr wrap="square" rtlCol="0">
            <a:spAutoFit/>
          </a:bodyPr>
          <a:lstStyle/>
          <a:p>
            <a:r>
              <a:rPr lang="ja-JP" altLang="en-US" sz="2800" dirty="0" smtClean="0"/>
              <a:t>「違和感</a:t>
            </a:r>
            <a:r>
              <a:rPr lang="ja-JP" altLang="en-US" sz="2800" dirty="0"/>
              <a:t>があると</a:t>
            </a:r>
            <a:r>
              <a:rPr lang="ja-JP" altLang="en-US" sz="2800" dirty="0" smtClean="0"/>
              <a:t>、まず</a:t>
            </a:r>
            <a:r>
              <a:rPr lang="ja-JP" altLang="en-US" sz="2800" dirty="0"/>
              <a:t>その点に</a:t>
            </a:r>
            <a:r>
              <a:rPr lang="ja-JP" altLang="en-US" sz="2800" dirty="0" smtClean="0"/>
              <a:t>興味</a:t>
            </a:r>
            <a:r>
              <a:rPr lang="ja-JP" altLang="en-US" sz="2800" dirty="0"/>
              <a:t>を持ち、自発的な思考をする</a:t>
            </a:r>
            <a:r>
              <a:rPr lang="ja-JP" altLang="en-US" sz="2800" dirty="0" smtClean="0"/>
              <a:t>。」</a:t>
            </a:r>
            <a:endParaRPr kumimoji="1" lang="ja-JP" altLang="en-US" sz="2800" dirty="0"/>
          </a:p>
        </p:txBody>
      </p:sp>
      <p:sp>
        <p:nvSpPr>
          <p:cNvPr id="5" name="テキスト ボックス 4"/>
          <p:cNvSpPr txBox="1"/>
          <p:nvPr/>
        </p:nvSpPr>
        <p:spPr>
          <a:xfrm>
            <a:off x="9182100" y="2237465"/>
            <a:ext cx="2781299" cy="369332"/>
          </a:xfrm>
          <a:prstGeom prst="rect">
            <a:avLst/>
          </a:prstGeom>
          <a:noFill/>
        </p:spPr>
        <p:txBody>
          <a:bodyPr wrap="square" rtlCol="0">
            <a:spAutoFit/>
          </a:bodyPr>
          <a:lstStyle/>
          <a:p>
            <a:r>
              <a:rPr lang="ja-JP" altLang="en-US" dirty="0" smtClean="0"/>
              <a:t>参考　今</a:t>
            </a:r>
            <a:r>
              <a:rPr lang="ja-JP" altLang="en-US" dirty="0"/>
              <a:t>和泉　</a:t>
            </a:r>
            <a:r>
              <a:rPr lang="ja-JP" altLang="en-US" dirty="0" smtClean="0"/>
              <a:t>卓也（</a:t>
            </a:r>
            <a:r>
              <a:rPr lang="en-US" altLang="ja-JP" dirty="0" smtClean="0"/>
              <a:t>2013</a:t>
            </a:r>
            <a:r>
              <a:rPr lang="ja-JP" altLang="en-US" dirty="0" smtClean="0"/>
              <a:t>）</a:t>
            </a:r>
            <a:endParaRPr kumimoji="1" lang="ja-JP" altLang="en-US" dirty="0"/>
          </a:p>
        </p:txBody>
      </p:sp>
      <p:grpSp>
        <p:nvGrpSpPr>
          <p:cNvPr id="6" name="グループ化 12"/>
          <p:cNvGrpSpPr/>
          <p:nvPr/>
        </p:nvGrpSpPr>
        <p:grpSpPr>
          <a:xfrm>
            <a:off x="1151853" y="5653685"/>
            <a:ext cx="8481510" cy="1077218"/>
            <a:chOff x="139902" y="6512324"/>
            <a:chExt cx="9114133" cy="1077218"/>
          </a:xfrm>
        </p:grpSpPr>
        <p:sp>
          <p:nvSpPr>
            <p:cNvPr id="7" name="正方形/長方形 13"/>
            <p:cNvSpPr/>
            <p:nvPr/>
          </p:nvSpPr>
          <p:spPr>
            <a:xfrm>
              <a:off x="1123911" y="6512324"/>
              <a:ext cx="8130124" cy="1077218"/>
            </a:xfrm>
            <a:prstGeom prst="rect">
              <a:avLst/>
            </a:prstGeom>
          </p:spPr>
          <p:txBody>
            <a:bodyPr wrap="square">
              <a:spAutoFit/>
            </a:bodyPr>
            <a:lstStyle/>
            <a:p>
              <a:r>
                <a:rPr lang="ja-JP" altLang="en-US" sz="3200" dirty="0" smtClean="0"/>
                <a:t>違和感の出所である擬人体に興味を持ち、</a:t>
              </a:r>
              <a:endParaRPr lang="en-US" altLang="ja-JP" sz="3200" dirty="0" smtClean="0"/>
            </a:p>
            <a:p>
              <a:r>
                <a:rPr lang="ja-JP" altLang="en-US" sz="3200" dirty="0" smtClean="0"/>
                <a:t>自ら考えるため記憶に残りやすい</a:t>
              </a:r>
              <a:endParaRPr lang="ja-JP" altLang="en-US" sz="3200" dirty="0"/>
            </a:p>
          </p:txBody>
        </p:sp>
        <p:sp>
          <p:nvSpPr>
            <p:cNvPr id="8" name="右矢印 14"/>
            <p:cNvSpPr/>
            <p:nvPr/>
          </p:nvSpPr>
          <p:spPr>
            <a:xfrm>
              <a:off x="139902" y="6618183"/>
              <a:ext cx="918901" cy="865500"/>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テキスト ボックス 8"/>
          <p:cNvSpPr txBox="1"/>
          <p:nvPr/>
        </p:nvSpPr>
        <p:spPr>
          <a:xfrm>
            <a:off x="0" y="651663"/>
            <a:ext cx="12192000" cy="923330"/>
          </a:xfrm>
          <a:prstGeom prst="rect">
            <a:avLst/>
          </a:prstGeom>
          <a:noFill/>
        </p:spPr>
        <p:txBody>
          <a:bodyPr wrap="square" rtlCol="0">
            <a:spAutoFit/>
          </a:bodyPr>
          <a:lstStyle/>
          <a:p>
            <a:pPr algn="ctr"/>
            <a:r>
              <a:rPr lang="ja-JP" altLang="en-US" sz="5400" dirty="0" smtClean="0"/>
              <a:t>違和感があると・・・</a:t>
            </a:r>
            <a:endParaRPr lang="en-US" altLang="ja-JP" sz="5400" dirty="0" smtClean="0"/>
          </a:p>
        </p:txBody>
      </p:sp>
      <p:sp>
        <p:nvSpPr>
          <p:cNvPr id="11"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pic>
        <p:nvPicPr>
          <p:cNvPr id="14" name="図 1"/>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3" name="スライド番号プレースホルダー 2"/>
          <p:cNvSpPr>
            <a:spLocks noGrp="1"/>
          </p:cNvSpPr>
          <p:nvPr>
            <p:ph type="sldNum" sz="quarter" idx="12"/>
          </p:nvPr>
        </p:nvSpPr>
        <p:spPr/>
        <p:txBody>
          <a:bodyPr/>
          <a:lstStyle/>
          <a:p>
            <a:fld id="{A99D720A-4AD5-4DCF-885F-DE5297996123}" type="slidenum">
              <a:rPr kumimoji="1" lang="ja-JP" altLang="en-US" smtClean="0">
                <a:solidFill>
                  <a:schemeClr val="bg1"/>
                </a:solidFill>
              </a:rPr>
              <a:pPr/>
              <a:t>18</a:t>
            </a:fld>
            <a:endParaRPr kumimoji="1" lang="ja-JP" altLang="en-US" dirty="0">
              <a:solidFill>
                <a:schemeClr val="bg1"/>
              </a:solidFill>
            </a:endParaRPr>
          </a:p>
        </p:txBody>
      </p:sp>
    </p:spTree>
    <p:extLst>
      <p:ext uri="{BB962C8B-B14F-4D97-AF65-F5344CB8AC3E}">
        <p14:creationId xmlns:p14="http://schemas.microsoft.com/office/powerpoint/2010/main" xmlns="" val="3942753960"/>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sp>
        <p:nvSpPr>
          <p:cNvPr id="6" name="テキスト ボックス 5"/>
          <p:cNvSpPr txBox="1"/>
          <p:nvPr/>
        </p:nvSpPr>
        <p:spPr>
          <a:xfrm>
            <a:off x="0" y="450136"/>
            <a:ext cx="12192000" cy="923330"/>
          </a:xfrm>
          <a:prstGeom prst="rect">
            <a:avLst/>
          </a:prstGeom>
          <a:noFill/>
        </p:spPr>
        <p:txBody>
          <a:bodyPr wrap="square" rtlCol="0">
            <a:spAutoFit/>
          </a:bodyPr>
          <a:lstStyle/>
          <a:p>
            <a:pPr algn="ctr"/>
            <a:r>
              <a:rPr kumimoji="1" lang="ja-JP" altLang="en-US" sz="5400"/>
              <a:t>擬人化</a:t>
            </a:r>
            <a:r>
              <a:rPr lang="ja-JP" altLang="en-US" sz="5400"/>
              <a:t>広告</a:t>
            </a:r>
            <a:r>
              <a:rPr lang="ja-JP" altLang="en-US" sz="5400" dirty="0"/>
              <a:t>は</a:t>
            </a:r>
            <a:r>
              <a:rPr lang="ja-JP" altLang="en-US" sz="5400"/>
              <a:t>・・</a:t>
            </a:r>
            <a:r>
              <a:rPr lang="ja-JP" altLang="en-US" sz="5400" smtClean="0"/>
              <a:t>・</a:t>
            </a:r>
            <a:endParaRPr kumimoji="1" lang="ja-JP" altLang="en-US" sz="5400" dirty="0"/>
          </a:p>
        </p:txBody>
      </p:sp>
      <p:grpSp>
        <p:nvGrpSpPr>
          <p:cNvPr id="8" name="グループ化 1"/>
          <p:cNvGrpSpPr/>
          <p:nvPr/>
        </p:nvGrpSpPr>
        <p:grpSpPr>
          <a:xfrm>
            <a:off x="768363" y="5103674"/>
            <a:ext cx="10274273" cy="1754326"/>
            <a:chOff x="4009106" y="5750861"/>
            <a:chExt cx="9593651" cy="1754326"/>
          </a:xfrm>
        </p:grpSpPr>
        <p:sp>
          <p:nvSpPr>
            <p:cNvPr id="9" name="正方形/長方形 2"/>
            <p:cNvSpPr/>
            <p:nvPr/>
          </p:nvSpPr>
          <p:spPr>
            <a:xfrm>
              <a:off x="4933582" y="5750861"/>
              <a:ext cx="8669175" cy="1754326"/>
            </a:xfrm>
            <a:prstGeom prst="rect">
              <a:avLst/>
            </a:prstGeom>
          </p:spPr>
          <p:txBody>
            <a:bodyPr wrap="square">
              <a:spAutoFit/>
            </a:bodyPr>
            <a:lstStyle/>
            <a:p>
              <a:r>
                <a:rPr lang="ja-JP" altLang="en-US" sz="3600" dirty="0" smtClean="0"/>
                <a:t>・日常的な言動や見た目の広告（違和感弱）</a:t>
              </a:r>
              <a:endParaRPr lang="en-US" altLang="ja-JP" sz="3600" dirty="0" smtClean="0"/>
            </a:p>
            <a:p>
              <a:r>
                <a:rPr lang="ja-JP" altLang="en-US" sz="3600" dirty="0" smtClean="0"/>
                <a:t>・非日常的</a:t>
              </a:r>
              <a:r>
                <a:rPr lang="ja-JP" altLang="en-US" sz="3600" dirty="0"/>
                <a:t>な言動や見た目の</a:t>
              </a:r>
              <a:r>
                <a:rPr lang="ja-JP" altLang="en-US" sz="3600" dirty="0" smtClean="0"/>
                <a:t>広告（違和感強）</a:t>
              </a:r>
              <a:endParaRPr lang="ja-JP" altLang="en-US" sz="3600" dirty="0"/>
            </a:p>
          </p:txBody>
        </p:sp>
        <p:sp>
          <p:nvSpPr>
            <p:cNvPr id="10" name="右矢印 6"/>
            <p:cNvSpPr/>
            <p:nvPr/>
          </p:nvSpPr>
          <p:spPr>
            <a:xfrm>
              <a:off x="4009106" y="5875407"/>
              <a:ext cx="924476" cy="951235"/>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11" name="正方形/長方形 10"/>
          <p:cNvSpPr/>
          <p:nvPr/>
        </p:nvSpPr>
        <p:spPr>
          <a:xfrm>
            <a:off x="479431" y="1376244"/>
            <a:ext cx="11233137" cy="584775"/>
          </a:xfrm>
          <a:prstGeom prst="rect">
            <a:avLst/>
          </a:prstGeom>
        </p:spPr>
        <p:txBody>
          <a:bodyPr wrap="square">
            <a:spAutoFit/>
          </a:bodyPr>
          <a:lstStyle/>
          <a:p>
            <a:pPr algn="ctr"/>
            <a:r>
              <a:rPr lang="ja-JP" altLang="en-US" sz="3200"/>
              <a:t>擬人体</a:t>
            </a:r>
            <a:r>
              <a:rPr lang="ja-JP" altLang="en-US" sz="3200" dirty="0"/>
              <a:t>の言動</a:t>
            </a:r>
            <a:r>
              <a:rPr lang="ja-JP" altLang="en-US" sz="3200"/>
              <a:t>や見た目</a:t>
            </a:r>
            <a:r>
              <a:rPr lang="ja-JP" altLang="en-US" sz="3200" dirty="0"/>
              <a:t>な</a:t>
            </a:r>
            <a:r>
              <a:rPr lang="ja-JP" altLang="en-US" sz="3200"/>
              <a:t>どの違和感の違い</a:t>
            </a:r>
            <a:r>
              <a:rPr lang="ja-JP" altLang="en-US" sz="3200" dirty="0"/>
              <a:t>（</a:t>
            </a:r>
            <a:r>
              <a:rPr lang="ja-JP" altLang="en-US" sz="3200"/>
              <a:t>強さ）で</a:t>
            </a:r>
            <a:r>
              <a:rPr lang="ja-JP" altLang="en-US" sz="3200" dirty="0"/>
              <a:t>分けられる</a:t>
            </a:r>
            <a:endParaRPr lang="en-US" altLang="ja-JP" sz="3200" dirty="0"/>
          </a:p>
        </p:txBody>
      </p:sp>
      <p:pic>
        <p:nvPicPr>
          <p:cNvPr id="13" name="図 16"/>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19</a:t>
            </a:fld>
            <a:endParaRPr kumimoji="1" lang="ja-JP" altLang="en-US" dirty="0">
              <a:solidFill>
                <a:schemeClr val="bg1"/>
              </a:solidFill>
            </a:endParaRPr>
          </a:p>
        </p:txBody>
      </p:sp>
      <p:pic>
        <p:nvPicPr>
          <p:cNvPr id="3" name="図 23"/>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2355835" y="2279274"/>
            <a:ext cx="8089392" cy="2932176"/>
          </a:xfrm>
          <a:prstGeom prst="rect">
            <a:avLst/>
          </a:prstGeom>
        </p:spPr>
      </p:pic>
      <p:grpSp>
        <p:nvGrpSpPr>
          <p:cNvPr id="19" name="グループ化 24"/>
          <p:cNvGrpSpPr/>
          <p:nvPr/>
        </p:nvGrpSpPr>
        <p:grpSpPr>
          <a:xfrm rot="20814581">
            <a:off x="2057668" y="1937815"/>
            <a:ext cx="1580689" cy="1245976"/>
            <a:chOff x="2134061" y="1805569"/>
            <a:chExt cx="1580689" cy="1245976"/>
          </a:xfrm>
        </p:grpSpPr>
        <p:sp>
          <p:nvSpPr>
            <p:cNvPr id="16" name="テキスト ボックス 25"/>
            <p:cNvSpPr txBox="1"/>
            <p:nvPr/>
          </p:nvSpPr>
          <p:spPr>
            <a:xfrm>
              <a:off x="2286499" y="2116975"/>
              <a:ext cx="1275812" cy="707886"/>
            </a:xfrm>
            <a:prstGeom prst="rect">
              <a:avLst/>
            </a:prstGeom>
            <a:noFill/>
          </p:spPr>
          <p:txBody>
            <a:bodyPr wrap="square" rtlCol="0">
              <a:spAutoFit/>
            </a:bodyPr>
            <a:lstStyle/>
            <a:p>
              <a:r>
                <a:rPr kumimoji="1" lang="ja-JP" altLang="en-US" sz="4000" dirty="0" smtClean="0">
                  <a:solidFill>
                    <a:srgbClr val="FF0000"/>
                  </a:solidFill>
                </a:rPr>
                <a:t>？？</a:t>
              </a:r>
              <a:endParaRPr lang="ja-JP" altLang="en-US" sz="800" dirty="0">
                <a:solidFill>
                  <a:srgbClr val="FF0000"/>
                </a:solidFill>
              </a:endParaRPr>
            </a:p>
          </p:txBody>
        </p:sp>
        <p:sp>
          <p:nvSpPr>
            <p:cNvPr id="18" name="爆発 1 26"/>
            <p:cNvSpPr/>
            <p:nvPr/>
          </p:nvSpPr>
          <p:spPr>
            <a:xfrm flipV="1">
              <a:off x="2134061" y="1805569"/>
              <a:ext cx="1580689" cy="1245976"/>
            </a:xfrm>
            <a:prstGeom prst="irregularSeal1">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1" name="グループ化 27"/>
          <p:cNvGrpSpPr/>
          <p:nvPr/>
        </p:nvGrpSpPr>
        <p:grpSpPr>
          <a:xfrm>
            <a:off x="8245907" y="2021634"/>
            <a:ext cx="1298143" cy="1023670"/>
            <a:chOff x="8417357" y="2155585"/>
            <a:chExt cx="1298143" cy="1023670"/>
          </a:xfrm>
        </p:grpSpPr>
        <p:sp>
          <p:nvSpPr>
            <p:cNvPr id="17" name="テキスト ボックス 28"/>
            <p:cNvSpPr txBox="1"/>
            <p:nvPr/>
          </p:nvSpPr>
          <p:spPr>
            <a:xfrm>
              <a:off x="8711071" y="2299180"/>
              <a:ext cx="710714" cy="707886"/>
            </a:xfrm>
            <a:prstGeom prst="rect">
              <a:avLst/>
            </a:prstGeom>
            <a:noFill/>
          </p:spPr>
          <p:txBody>
            <a:bodyPr wrap="square" rtlCol="0">
              <a:spAutoFit/>
            </a:bodyPr>
            <a:lstStyle/>
            <a:p>
              <a:r>
                <a:rPr kumimoji="1" lang="ja-JP" altLang="en-US" sz="4000" dirty="0" smtClean="0"/>
                <a:t>？</a:t>
              </a:r>
              <a:endParaRPr lang="ja-JP" altLang="en-US" sz="800" dirty="0"/>
            </a:p>
          </p:txBody>
        </p:sp>
        <p:sp>
          <p:nvSpPr>
            <p:cNvPr id="20" name="雲 29"/>
            <p:cNvSpPr/>
            <p:nvPr/>
          </p:nvSpPr>
          <p:spPr>
            <a:xfrm>
              <a:off x="8417357" y="2155585"/>
              <a:ext cx="1298143" cy="1023670"/>
            </a:xfrm>
            <a:prstGeom prst="clou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xmlns="" val="3020367061"/>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5"/>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pic>
        <p:nvPicPr>
          <p:cNvPr id="2" name="図 1"/>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55278" y="2303253"/>
            <a:ext cx="3036498" cy="4554747"/>
          </a:xfrm>
          <a:prstGeom prst="rect">
            <a:avLst/>
          </a:prstGeom>
        </p:spPr>
      </p:pic>
      <p:sp>
        <p:nvSpPr>
          <p:cNvPr id="8" name="テキスト ボックス 7"/>
          <p:cNvSpPr txBox="1"/>
          <p:nvPr/>
        </p:nvSpPr>
        <p:spPr>
          <a:xfrm>
            <a:off x="0" y="772732"/>
            <a:ext cx="12192000" cy="1015663"/>
          </a:xfrm>
          <a:prstGeom prst="rect">
            <a:avLst/>
          </a:prstGeom>
          <a:noFill/>
        </p:spPr>
        <p:txBody>
          <a:bodyPr wrap="square" rtlCol="0">
            <a:spAutoFit/>
          </a:bodyPr>
          <a:lstStyle/>
          <a:p>
            <a:pPr algn="ctr"/>
            <a:r>
              <a:rPr lang="ja-JP" altLang="en-US" sz="6000" dirty="0" smtClean="0">
                <a:effectLst>
                  <a:outerShdw blurRad="38100" dist="38100" dir="2700000" algn="tl">
                    <a:srgbClr val="000000">
                      <a:alpha val="43137"/>
                    </a:srgbClr>
                  </a:outerShdw>
                </a:effectLst>
              </a:rPr>
              <a:t>研究概要</a:t>
            </a:r>
            <a:endParaRPr kumimoji="1" lang="ja-JP" altLang="en-US" sz="6000" dirty="0">
              <a:effectLst>
                <a:outerShdw blurRad="38100" dist="38100" dir="2700000" algn="tl">
                  <a:srgbClr val="000000">
                    <a:alpha val="43137"/>
                  </a:srgbClr>
                </a:outerShdw>
              </a:effectLst>
            </a:endParaRPr>
          </a:p>
        </p:txBody>
      </p:sp>
      <p:sp>
        <p:nvSpPr>
          <p:cNvPr id="5" name="正方形/長方形 4"/>
          <p:cNvSpPr/>
          <p:nvPr/>
        </p:nvSpPr>
        <p:spPr>
          <a:xfrm>
            <a:off x="2243891" y="2514349"/>
            <a:ext cx="9270579" cy="1815882"/>
          </a:xfrm>
          <a:prstGeom prst="rect">
            <a:avLst/>
          </a:prstGeom>
        </p:spPr>
        <p:txBody>
          <a:bodyPr wrap="square">
            <a:spAutoFit/>
          </a:bodyPr>
          <a:lstStyle/>
          <a:p>
            <a:pPr algn="ctr"/>
            <a:r>
              <a:rPr lang="ja-JP" altLang="en-US" sz="2800" dirty="0">
                <a:latin typeface="RyuminPr5-Regular"/>
              </a:rPr>
              <a:t>消費者の記憶に残すという目的を持つ広告において</a:t>
            </a:r>
            <a:endParaRPr lang="en-US" altLang="ja-JP" sz="2800" dirty="0">
              <a:latin typeface="RyuminPr5-Regular"/>
            </a:endParaRPr>
          </a:p>
          <a:p>
            <a:pPr algn="ctr"/>
            <a:r>
              <a:rPr lang="ja-JP" altLang="en-US" sz="2800" dirty="0">
                <a:latin typeface="RyuminPr5-Regular"/>
              </a:rPr>
              <a:t>擬人化は古くから用いられてきた手法である。</a:t>
            </a:r>
            <a:endParaRPr lang="en-US" altLang="ja-JP" sz="2800" dirty="0">
              <a:latin typeface="RyuminPr5-Regular"/>
            </a:endParaRPr>
          </a:p>
          <a:p>
            <a:pPr algn="ctr"/>
            <a:r>
              <a:rPr lang="ja-JP" altLang="en-US" sz="2800" dirty="0" smtClean="0">
                <a:latin typeface="RyuminPr5-Regular"/>
              </a:rPr>
              <a:t>擬人化</a:t>
            </a:r>
            <a:r>
              <a:rPr lang="ja-JP" altLang="en-US" sz="2800" dirty="0">
                <a:latin typeface="RyuminPr5-Regular"/>
              </a:rPr>
              <a:t>を用いた</a:t>
            </a:r>
            <a:r>
              <a:rPr lang="ja-JP" altLang="en-US" sz="2800" dirty="0" smtClean="0">
                <a:latin typeface="RyuminPr5-Regular"/>
              </a:rPr>
              <a:t>広告は</a:t>
            </a:r>
            <a:r>
              <a:rPr lang="en-US" altLang="ja-JP" sz="2800" dirty="0" smtClean="0">
                <a:latin typeface="RyuminPr5-Regular"/>
              </a:rPr>
              <a:t> </a:t>
            </a:r>
            <a:r>
              <a:rPr lang="ja-JP" altLang="en-US" sz="2800" dirty="0" smtClean="0">
                <a:latin typeface="RyuminPr5-Regular"/>
              </a:rPr>
              <a:t>消費者</a:t>
            </a:r>
            <a:r>
              <a:rPr lang="ja-JP" altLang="en-US" sz="2800" dirty="0">
                <a:latin typeface="RyuminPr5-Regular"/>
              </a:rPr>
              <a:t>の記憶に</a:t>
            </a:r>
            <a:endParaRPr lang="en-US" altLang="ja-JP" sz="2800" dirty="0">
              <a:latin typeface="RyuminPr5-Regular"/>
            </a:endParaRPr>
          </a:p>
          <a:p>
            <a:pPr algn="ctr"/>
            <a:r>
              <a:rPr lang="ja-JP" altLang="en-US" sz="2800" dirty="0">
                <a:latin typeface="RyuminPr5-Regular"/>
              </a:rPr>
              <a:t>どのような効果があるのか明らかにする。</a:t>
            </a:r>
            <a:endParaRPr lang="en-US" altLang="ja-JP" sz="2800" dirty="0">
              <a:latin typeface="RyuminPr5-Regular"/>
            </a:endParaRPr>
          </a:p>
        </p:txBody>
      </p:sp>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2</a:t>
            </a:fld>
            <a:endParaRPr kumimoji="1" lang="ja-JP" altLang="en-US" dirty="0">
              <a:solidFill>
                <a:schemeClr val="bg1"/>
              </a:solidFill>
            </a:endParaRPr>
          </a:p>
        </p:txBody>
      </p:sp>
    </p:spTree>
    <p:extLst>
      <p:ext uri="{BB962C8B-B14F-4D97-AF65-F5344CB8AC3E}">
        <p14:creationId xmlns:p14="http://schemas.microsoft.com/office/powerpoint/2010/main" xmlns="" val="2882487590"/>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6"/>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5448300" y="1595206"/>
            <a:ext cx="6743700" cy="4797573"/>
          </a:xfrm>
          <a:prstGeom prst="rect">
            <a:avLst/>
          </a:prstGeom>
        </p:spPr>
      </p:pic>
      <p:sp>
        <p:nvSpPr>
          <p:cNvPr id="6"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sp>
        <p:nvSpPr>
          <p:cNvPr id="11" name="テキスト ボックス 10"/>
          <p:cNvSpPr txBox="1"/>
          <p:nvPr/>
        </p:nvSpPr>
        <p:spPr>
          <a:xfrm>
            <a:off x="0" y="651663"/>
            <a:ext cx="12192000" cy="923330"/>
          </a:xfrm>
          <a:prstGeom prst="rect">
            <a:avLst/>
          </a:prstGeom>
          <a:noFill/>
        </p:spPr>
        <p:txBody>
          <a:bodyPr wrap="square" rtlCol="0">
            <a:spAutoFit/>
          </a:bodyPr>
          <a:lstStyle/>
          <a:p>
            <a:pPr algn="ctr"/>
            <a:r>
              <a:rPr lang="ja-JP" altLang="en-US" sz="5400" dirty="0"/>
              <a:t>日常的な言動や</a:t>
            </a:r>
            <a:r>
              <a:rPr lang="ja-JP" altLang="en-US" sz="5400"/>
              <a:t>見た目の</a:t>
            </a:r>
            <a:r>
              <a:rPr lang="ja-JP" altLang="en-US" sz="5400" dirty="0"/>
              <a:t>擬</a:t>
            </a:r>
            <a:r>
              <a:rPr lang="ja-JP" altLang="en-US" sz="5400"/>
              <a:t>人化広告</a:t>
            </a:r>
            <a:endParaRPr lang="en-US" altLang="ja-JP" sz="5400" dirty="0"/>
          </a:p>
        </p:txBody>
      </p:sp>
      <p:sp>
        <p:nvSpPr>
          <p:cNvPr id="12" name="正方形/長方形 11"/>
          <p:cNvSpPr/>
          <p:nvPr/>
        </p:nvSpPr>
        <p:spPr>
          <a:xfrm>
            <a:off x="1223513" y="1786643"/>
            <a:ext cx="3362542" cy="769441"/>
          </a:xfrm>
          <a:prstGeom prst="rect">
            <a:avLst/>
          </a:prstGeom>
        </p:spPr>
        <p:txBody>
          <a:bodyPr wrap="square">
            <a:spAutoFit/>
          </a:bodyPr>
          <a:lstStyle/>
          <a:p>
            <a:pPr algn="ctr"/>
            <a:r>
              <a:rPr lang="ja-JP" altLang="en-US" sz="4400" dirty="0"/>
              <a:t>サランラップ</a:t>
            </a:r>
          </a:p>
        </p:txBody>
      </p:sp>
      <p:sp>
        <p:nvSpPr>
          <p:cNvPr id="14" name="コンテンツ プレースホルダー 2"/>
          <p:cNvSpPr>
            <a:spLocks noGrp="1"/>
          </p:cNvSpPr>
          <p:nvPr>
            <p:ph idx="1"/>
          </p:nvPr>
        </p:nvSpPr>
        <p:spPr>
          <a:xfrm>
            <a:off x="-39267" y="3096300"/>
            <a:ext cx="6135267" cy="1505990"/>
          </a:xfrm>
        </p:spPr>
        <p:txBody>
          <a:bodyPr>
            <a:normAutofit/>
          </a:bodyPr>
          <a:lstStyle/>
          <a:p>
            <a:pPr marL="0" indent="0" algn="ctr">
              <a:buNone/>
            </a:pPr>
            <a:r>
              <a:rPr lang="en-US" altLang="ja-JP" sz="2400" dirty="0"/>
              <a:t>T</a:t>
            </a:r>
            <a:r>
              <a:rPr lang="ja-JP" altLang="en-US" sz="2400" dirty="0"/>
              <a:t>シャツに何の擬人化かプリントされている</a:t>
            </a:r>
            <a:endParaRPr lang="en-US" altLang="ja-JP" sz="2400" dirty="0"/>
          </a:p>
          <a:p>
            <a:pPr marL="0" indent="0" algn="ctr">
              <a:buNone/>
            </a:pPr>
            <a:r>
              <a:rPr lang="ja-JP" altLang="en-US" sz="2400" dirty="0"/>
              <a:t>特徴的な</a:t>
            </a:r>
            <a:r>
              <a:rPr lang="en-US" altLang="ja-JP" sz="2400" dirty="0"/>
              <a:t>T</a:t>
            </a:r>
            <a:r>
              <a:rPr lang="ja-JP" altLang="en-US" sz="2400" dirty="0"/>
              <a:t>シャツが目につく</a:t>
            </a:r>
            <a:r>
              <a:rPr lang="ja-JP" altLang="en-US" sz="2400"/>
              <a:t>が、</a:t>
            </a:r>
            <a:r>
              <a:rPr lang="en-US" altLang="ja-JP" sz="2400"/>
              <a:t> </a:t>
            </a:r>
            <a:r>
              <a:rPr lang="ja-JP" altLang="en-US" sz="2400"/>
              <a:t>日常的</a:t>
            </a:r>
            <a:r>
              <a:rPr lang="ja-JP" altLang="en-US" sz="2400" dirty="0"/>
              <a:t>である</a:t>
            </a:r>
            <a:endParaRPr lang="en-US" altLang="ja-JP" sz="2400" dirty="0"/>
          </a:p>
        </p:txBody>
      </p:sp>
      <p:sp>
        <p:nvSpPr>
          <p:cNvPr id="18" name="右矢印 17"/>
          <p:cNvSpPr/>
          <p:nvPr/>
        </p:nvSpPr>
        <p:spPr>
          <a:xfrm rot="5400000">
            <a:off x="2585485" y="4257910"/>
            <a:ext cx="659890" cy="688761"/>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コンテンツ プレースホルダー 2"/>
          <p:cNvSpPr txBox="1">
            <a:spLocks/>
          </p:cNvSpPr>
          <p:nvPr/>
        </p:nvSpPr>
        <p:spPr>
          <a:xfrm>
            <a:off x="629430" y="5142506"/>
            <a:ext cx="4572000" cy="11636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4400" dirty="0"/>
              <a:t>違和感が弱い</a:t>
            </a:r>
            <a:endParaRPr lang="en-US" altLang="ja-JP" sz="4400" dirty="0"/>
          </a:p>
          <a:p>
            <a:pPr marL="0" indent="0" algn="ctr">
              <a:buFont typeface="Arial" panose="020B0604020202020204" pitchFamily="34" charset="0"/>
              <a:buNone/>
            </a:pPr>
            <a:endParaRPr lang="en-US" altLang="ja-JP" dirty="0"/>
          </a:p>
          <a:p>
            <a:pPr marL="0" indent="0" algn="ctr">
              <a:buFont typeface="Arial" panose="020B0604020202020204" pitchFamily="34" charset="0"/>
              <a:buNone/>
            </a:pPr>
            <a:endParaRPr lang="en-US" altLang="ja-JP" dirty="0"/>
          </a:p>
        </p:txBody>
      </p:sp>
      <p:pic>
        <p:nvPicPr>
          <p:cNvPr id="15" name="図 4"/>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20</a:t>
            </a:fld>
            <a:endParaRPr kumimoji="1" lang="ja-JP" altLang="en-US" dirty="0">
              <a:solidFill>
                <a:schemeClr val="bg1"/>
              </a:solidFill>
            </a:endParaRPr>
          </a:p>
        </p:txBody>
      </p:sp>
    </p:spTree>
    <p:extLst>
      <p:ext uri="{BB962C8B-B14F-4D97-AF65-F5344CB8AC3E}">
        <p14:creationId xmlns:p14="http://schemas.microsoft.com/office/powerpoint/2010/main" xmlns="" val="4188947844"/>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sp>
        <p:nvSpPr>
          <p:cNvPr id="11" name="テキスト ボックス 10"/>
          <p:cNvSpPr txBox="1"/>
          <p:nvPr/>
        </p:nvSpPr>
        <p:spPr>
          <a:xfrm>
            <a:off x="2236" y="764245"/>
            <a:ext cx="12192000" cy="923330"/>
          </a:xfrm>
          <a:prstGeom prst="rect">
            <a:avLst/>
          </a:prstGeom>
          <a:noFill/>
        </p:spPr>
        <p:txBody>
          <a:bodyPr wrap="square" rtlCol="0">
            <a:spAutoFit/>
          </a:bodyPr>
          <a:lstStyle/>
          <a:p>
            <a:pPr algn="ctr"/>
            <a:r>
              <a:rPr lang="ja-JP" altLang="en-US" sz="5400" dirty="0"/>
              <a:t>非日常的な言動や</a:t>
            </a:r>
            <a:r>
              <a:rPr lang="ja-JP" altLang="en-US" sz="5400"/>
              <a:t>見た目の</a:t>
            </a:r>
            <a:r>
              <a:rPr lang="ja-JP" altLang="en-US" sz="5400" dirty="0"/>
              <a:t>擬</a:t>
            </a:r>
            <a:r>
              <a:rPr lang="ja-JP" altLang="en-US" sz="5400"/>
              <a:t>人化広告</a:t>
            </a:r>
            <a:endParaRPr lang="en-US" altLang="ja-JP" sz="5400" dirty="0"/>
          </a:p>
        </p:txBody>
      </p:sp>
      <p:sp>
        <p:nvSpPr>
          <p:cNvPr id="10" name="コンテンツ プレースホルダー 2"/>
          <p:cNvSpPr>
            <a:spLocks noGrp="1"/>
          </p:cNvSpPr>
          <p:nvPr>
            <p:ph idx="1"/>
          </p:nvPr>
        </p:nvSpPr>
        <p:spPr>
          <a:xfrm>
            <a:off x="5917474" y="2343321"/>
            <a:ext cx="6619374" cy="1910608"/>
          </a:xfrm>
        </p:spPr>
        <p:txBody>
          <a:bodyPr>
            <a:normAutofit/>
          </a:bodyPr>
          <a:lstStyle/>
          <a:p>
            <a:pPr marL="0" indent="0" algn="ctr">
              <a:buNone/>
            </a:pPr>
            <a:r>
              <a:rPr lang="ja-JP" altLang="en-US" sz="2400" dirty="0"/>
              <a:t>牛が高校生に擬人化した広告</a:t>
            </a:r>
            <a:endParaRPr lang="en-US" altLang="ja-JP" sz="2400" dirty="0"/>
          </a:p>
          <a:p>
            <a:pPr marL="0" indent="0" algn="ctr">
              <a:buNone/>
            </a:pPr>
            <a:r>
              <a:rPr lang="ja-JP" altLang="en-US" sz="2400" dirty="0" smtClean="0"/>
              <a:t>動画内</a:t>
            </a:r>
            <a:r>
              <a:rPr lang="ja-JP" altLang="en-US" sz="2400" dirty="0"/>
              <a:t>で鼻輪など牛の特徴が出ているが</a:t>
            </a:r>
            <a:r>
              <a:rPr lang="ja-JP" altLang="en-US" sz="2400" dirty="0" smtClean="0"/>
              <a:t>、</a:t>
            </a:r>
            <a:endParaRPr lang="en-US" altLang="ja-JP" sz="2400" dirty="0" smtClean="0"/>
          </a:p>
          <a:p>
            <a:pPr marL="0" indent="0" algn="ctr">
              <a:buNone/>
            </a:pPr>
            <a:r>
              <a:rPr lang="ja-JP" altLang="en-US" sz="2400" dirty="0" smtClean="0"/>
              <a:t>牛</a:t>
            </a:r>
            <a:r>
              <a:rPr lang="ja-JP" altLang="en-US" sz="2400" dirty="0"/>
              <a:t>だとは明かされていない</a:t>
            </a:r>
            <a:endParaRPr lang="en-US" altLang="ja-JP" sz="2400" dirty="0"/>
          </a:p>
          <a:p>
            <a:pPr marL="0" indent="0" algn="ctr">
              <a:buNone/>
            </a:pPr>
            <a:r>
              <a:rPr lang="ja-JP" altLang="en-US" sz="2400" dirty="0"/>
              <a:t>特に鼻輪は非日常的で</a:t>
            </a:r>
            <a:r>
              <a:rPr lang="ja-JP" altLang="en-US" sz="2400" dirty="0" smtClean="0"/>
              <a:t>ある</a:t>
            </a:r>
            <a:endParaRPr lang="en-US" altLang="ja-JP" sz="2400" dirty="0"/>
          </a:p>
        </p:txBody>
      </p:sp>
      <p:sp>
        <p:nvSpPr>
          <p:cNvPr id="12" name="右矢印 11"/>
          <p:cNvSpPr/>
          <p:nvPr/>
        </p:nvSpPr>
        <p:spPr>
          <a:xfrm rot="5400000">
            <a:off x="8654796" y="4633862"/>
            <a:ext cx="659890" cy="688761"/>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コンテンツ プレースホルダー 2"/>
          <p:cNvSpPr txBox="1">
            <a:spLocks/>
          </p:cNvSpPr>
          <p:nvPr/>
        </p:nvSpPr>
        <p:spPr>
          <a:xfrm>
            <a:off x="7143750" y="5538323"/>
            <a:ext cx="3681984" cy="64538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4400" dirty="0"/>
              <a:t>違和感が強い</a:t>
            </a:r>
            <a:endParaRPr lang="en-US" altLang="ja-JP" sz="4400" dirty="0"/>
          </a:p>
          <a:p>
            <a:pPr marL="0" indent="0" algn="ctr">
              <a:buFont typeface="Arial" panose="020B0604020202020204" pitchFamily="34" charset="0"/>
              <a:buNone/>
            </a:pPr>
            <a:endParaRPr lang="en-US" altLang="ja-JP" dirty="0"/>
          </a:p>
          <a:p>
            <a:pPr marL="0" indent="0" algn="ctr">
              <a:buFont typeface="Arial" panose="020B0604020202020204" pitchFamily="34" charset="0"/>
              <a:buNone/>
            </a:pPr>
            <a:endParaRPr lang="en-US" altLang="ja-JP" dirty="0"/>
          </a:p>
        </p:txBody>
      </p:sp>
      <p:pic>
        <p:nvPicPr>
          <p:cNvPr id="3" name="図 4"/>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476250" y="1575077"/>
            <a:ext cx="5783835" cy="5245207"/>
          </a:xfrm>
          <a:prstGeom prst="rect">
            <a:avLst/>
          </a:prstGeom>
        </p:spPr>
      </p:pic>
      <p:pic>
        <p:nvPicPr>
          <p:cNvPr id="18" name="図 6"/>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21</a:t>
            </a:fld>
            <a:endParaRPr kumimoji="1" lang="ja-JP" altLang="en-US" dirty="0">
              <a:solidFill>
                <a:schemeClr val="bg1"/>
              </a:solidFill>
            </a:endParaRPr>
          </a:p>
        </p:txBody>
      </p:sp>
    </p:spTree>
    <p:extLst>
      <p:ext uri="{BB962C8B-B14F-4D97-AF65-F5344CB8AC3E}">
        <p14:creationId xmlns:p14="http://schemas.microsoft.com/office/powerpoint/2010/main" xmlns="" val="608347606"/>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sp>
        <p:nvSpPr>
          <p:cNvPr id="12" name="テキスト ボックス 11"/>
          <p:cNvSpPr txBox="1"/>
          <p:nvPr/>
        </p:nvSpPr>
        <p:spPr>
          <a:xfrm>
            <a:off x="0" y="2156353"/>
            <a:ext cx="12192000" cy="1569660"/>
          </a:xfrm>
          <a:prstGeom prst="rect">
            <a:avLst/>
          </a:prstGeom>
          <a:noFill/>
        </p:spPr>
        <p:txBody>
          <a:bodyPr wrap="square" rtlCol="0">
            <a:spAutoFit/>
          </a:bodyPr>
          <a:lstStyle/>
          <a:p>
            <a:pPr algn="ctr"/>
            <a:r>
              <a:rPr lang="ja-JP" altLang="en-US" sz="4800" dirty="0"/>
              <a:t>擬人体が違和感を強く</a:t>
            </a:r>
            <a:r>
              <a:rPr lang="ja-JP" altLang="en-US" sz="4800" dirty="0" smtClean="0"/>
              <a:t>出す広告の場合、</a:t>
            </a:r>
            <a:endParaRPr lang="en-US" altLang="ja-JP" sz="4800" dirty="0"/>
          </a:p>
          <a:p>
            <a:pPr algn="ctr"/>
            <a:r>
              <a:rPr lang="ja-JP" altLang="en-US" sz="4800" u="sng" dirty="0"/>
              <a:t>擬人体</a:t>
            </a:r>
            <a:r>
              <a:rPr lang="ja-JP" altLang="en-US" sz="4800" u="sng" dirty="0" smtClean="0"/>
              <a:t>が記憶</a:t>
            </a:r>
            <a:r>
              <a:rPr lang="ja-JP" altLang="en-US" sz="4800" u="sng" dirty="0"/>
              <a:t>に残る</a:t>
            </a:r>
            <a:r>
              <a:rPr lang="ja-JP" altLang="en-US" sz="4800" dirty="0"/>
              <a:t>のでは・・・？</a:t>
            </a:r>
            <a:endParaRPr lang="en-US" altLang="ja-JP" sz="4800" dirty="0"/>
          </a:p>
        </p:txBody>
      </p:sp>
      <p:pic>
        <p:nvPicPr>
          <p:cNvPr id="7"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22</a:t>
            </a:fld>
            <a:endParaRPr kumimoji="1" lang="ja-JP" altLang="en-US" dirty="0">
              <a:solidFill>
                <a:schemeClr val="bg1"/>
              </a:solidFill>
            </a:endParaRPr>
          </a:p>
        </p:txBody>
      </p:sp>
    </p:spTree>
    <p:extLst>
      <p:ext uri="{BB962C8B-B14F-4D97-AF65-F5344CB8AC3E}">
        <p14:creationId xmlns:p14="http://schemas.microsoft.com/office/powerpoint/2010/main" xmlns="" val="396696131"/>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問題意識</a:t>
            </a:r>
            <a:endParaRPr lang="en-US" altLang="ja-JP" sz="2800" dirty="0"/>
          </a:p>
        </p:txBody>
      </p:sp>
      <p:sp>
        <p:nvSpPr>
          <p:cNvPr id="10" name="タイトル 1"/>
          <p:cNvSpPr txBox="1">
            <a:spLocks/>
          </p:cNvSpPr>
          <p:nvPr/>
        </p:nvSpPr>
        <p:spPr>
          <a:xfrm>
            <a:off x="0" y="829374"/>
            <a:ext cx="12192000" cy="272822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4800" dirty="0">
                <a:effectLst>
                  <a:outerShdw blurRad="38100" dist="38100" dir="2700000" algn="tl">
                    <a:srgbClr val="000000">
                      <a:alpha val="43137"/>
                    </a:srgbClr>
                  </a:outerShdw>
                </a:effectLst>
              </a:rPr>
              <a:t>擬人化を用いた広告では</a:t>
            </a:r>
            <a:endParaRPr lang="en-US" altLang="ja-JP" sz="4800" dirty="0">
              <a:effectLst>
                <a:outerShdw blurRad="38100" dist="38100" dir="2700000" algn="tl">
                  <a:srgbClr val="000000">
                    <a:alpha val="43137"/>
                  </a:srgbClr>
                </a:outerShdw>
              </a:effectLst>
            </a:endParaRPr>
          </a:p>
          <a:p>
            <a:pPr algn="ctr"/>
            <a:r>
              <a:rPr lang="ja-JP" altLang="en-US" sz="4800" dirty="0">
                <a:effectLst>
                  <a:outerShdw blurRad="38100" dist="38100" dir="2700000" algn="tl">
                    <a:srgbClr val="000000">
                      <a:alpha val="43137"/>
                    </a:srgbClr>
                  </a:outerShdw>
                </a:effectLst>
              </a:rPr>
              <a:t>擬人体の違和感が強いと</a:t>
            </a:r>
            <a:endParaRPr lang="en-US" altLang="ja-JP" sz="4800" dirty="0">
              <a:effectLst>
                <a:outerShdw blurRad="38100" dist="38100" dir="2700000" algn="tl">
                  <a:srgbClr val="000000">
                    <a:alpha val="43137"/>
                  </a:srgbClr>
                </a:outerShdw>
              </a:effectLst>
            </a:endParaRPr>
          </a:p>
          <a:p>
            <a:pPr algn="ctr"/>
            <a:r>
              <a:rPr lang="ja-JP" altLang="en-US" sz="4800" dirty="0">
                <a:effectLst>
                  <a:outerShdw blurRad="38100" dist="38100" dir="2700000" algn="tl">
                    <a:srgbClr val="000000">
                      <a:alpha val="43137"/>
                    </a:srgbClr>
                  </a:outerShdw>
                </a:effectLst>
              </a:rPr>
              <a:t>擬人化</a:t>
            </a:r>
            <a:r>
              <a:rPr lang="ja-JP" altLang="en-US" sz="4800">
                <a:effectLst>
                  <a:outerShdw blurRad="38100" dist="38100" dir="2700000" algn="tl">
                    <a:srgbClr val="000000">
                      <a:alpha val="43137"/>
                    </a:srgbClr>
                  </a:outerShdw>
                </a:effectLst>
              </a:rPr>
              <a:t>自体</a:t>
            </a:r>
            <a:r>
              <a:rPr lang="ja-JP" altLang="en-US" sz="4800" smtClean="0">
                <a:effectLst>
                  <a:outerShdw blurRad="38100" dist="38100" dir="2700000" algn="tl">
                    <a:srgbClr val="000000">
                      <a:alpha val="43137"/>
                    </a:srgbClr>
                  </a:outerShdw>
                </a:effectLst>
              </a:rPr>
              <a:t>が記憶</a:t>
            </a:r>
            <a:r>
              <a:rPr lang="ja-JP" altLang="en-US" sz="4800" dirty="0">
                <a:effectLst>
                  <a:outerShdw blurRad="38100" dist="38100" dir="2700000" algn="tl">
                    <a:srgbClr val="000000">
                      <a:alpha val="43137"/>
                    </a:srgbClr>
                  </a:outerShdw>
                </a:effectLst>
              </a:rPr>
              <a:t>に残るのか</a:t>
            </a:r>
            <a:r>
              <a:rPr lang="ja-JP" altLang="en-US" sz="4800" dirty="0" smtClean="0">
                <a:effectLst>
                  <a:outerShdw blurRad="38100" dist="38100" dir="2700000" algn="tl">
                    <a:srgbClr val="000000">
                      <a:alpha val="43137"/>
                    </a:srgbClr>
                  </a:outerShdw>
                </a:effectLst>
              </a:rPr>
              <a:t>？</a:t>
            </a:r>
            <a:endParaRPr lang="ja-JP" altLang="en-US" sz="4800" dirty="0">
              <a:effectLst>
                <a:outerShdw blurRad="38100" dist="38100" dir="2700000" algn="tl">
                  <a:srgbClr val="000000">
                    <a:alpha val="43137"/>
                  </a:srgbClr>
                </a:outerShdw>
              </a:effectLst>
            </a:endParaRPr>
          </a:p>
        </p:txBody>
      </p:sp>
      <p:pic>
        <p:nvPicPr>
          <p:cNvPr id="11"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23</a:t>
            </a:fld>
            <a:endParaRPr kumimoji="1" lang="ja-JP" altLang="en-US" dirty="0">
              <a:solidFill>
                <a:schemeClr val="bg1"/>
              </a:solidFill>
            </a:endParaRPr>
          </a:p>
        </p:txBody>
      </p:sp>
      <p:pic>
        <p:nvPicPr>
          <p:cNvPr id="2" name="図 5"/>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3849400" y="3432603"/>
            <a:ext cx="4467909" cy="3425397"/>
          </a:xfrm>
          <a:prstGeom prst="rect">
            <a:avLst/>
          </a:prstGeom>
        </p:spPr>
      </p:pic>
    </p:spTree>
    <p:extLst>
      <p:ext uri="{BB962C8B-B14F-4D97-AF65-F5344CB8AC3E}">
        <p14:creationId xmlns:p14="http://schemas.microsoft.com/office/powerpoint/2010/main" xmlns="" val="1235212208"/>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a:xfrm>
            <a:off x="838200" y="1825625"/>
            <a:ext cx="10515600" cy="4895850"/>
          </a:xfrm>
        </p:spPr>
        <p:txBody>
          <a:bodyPr>
            <a:normAutofit/>
          </a:bodyPr>
          <a:lstStyle/>
          <a:p>
            <a:pPr marL="0" indent="0">
              <a:buNone/>
            </a:pPr>
            <a:r>
              <a:rPr kumimoji="1" lang="ja-JP" altLang="en-US" sz="3200"/>
              <a:t>現状分析</a:t>
            </a:r>
            <a:r>
              <a:rPr lang="ja-JP" altLang="en-US" sz="3200" dirty="0"/>
              <a:t>と</a:t>
            </a:r>
            <a:r>
              <a:rPr lang="ja-JP" altLang="en-US" sz="3200"/>
              <a:t>問題</a:t>
            </a:r>
            <a:r>
              <a:rPr lang="ja-JP" altLang="en-US" sz="3200" dirty="0"/>
              <a:t>意識</a:t>
            </a:r>
            <a:endParaRPr lang="en-US" altLang="ja-JP" sz="3200" dirty="0"/>
          </a:p>
          <a:p>
            <a:pPr marL="0" indent="0">
              <a:buNone/>
            </a:pPr>
            <a:r>
              <a:rPr lang="ja-JP" altLang="en-US" sz="3200" u="sng" dirty="0">
                <a:solidFill>
                  <a:srgbClr val="FF0000"/>
                </a:solidFill>
              </a:rPr>
              <a:t>研究目的と</a:t>
            </a:r>
            <a:r>
              <a:rPr kumimoji="1" lang="ja-JP" altLang="en-US" sz="3200" u="sng" dirty="0">
                <a:solidFill>
                  <a:srgbClr val="FF0000"/>
                </a:solidFill>
              </a:rPr>
              <a:t>仮説導出</a:t>
            </a:r>
            <a:endParaRPr kumimoji="1" lang="en-US" altLang="ja-JP" sz="3200" u="sng" dirty="0">
              <a:solidFill>
                <a:srgbClr val="FF0000"/>
              </a:solidFill>
            </a:endParaRPr>
          </a:p>
          <a:p>
            <a:pPr marL="0" indent="0">
              <a:buNone/>
            </a:pPr>
            <a:r>
              <a:rPr lang="ja-JP" altLang="en-US" sz="3200" dirty="0"/>
              <a:t>仮説検証</a:t>
            </a:r>
            <a:endParaRPr kumimoji="1" lang="en-US" altLang="ja-JP" sz="3200" dirty="0"/>
          </a:p>
          <a:p>
            <a:pPr marL="0" indent="0">
              <a:buNone/>
            </a:pPr>
            <a:r>
              <a:rPr kumimoji="1" lang="ja-JP" altLang="en-US" sz="3200" dirty="0"/>
              <a:t>インプリケーションと課題</a:t>
            </a:r>
            <a:endParaRPr kumimoji="1" lang="en-US" altLang="ja-JP" sz="3200" dirty="0"/>
          </a:p>
          <a:p>
            <a:pPr marL="0" indent="0">
              <a:buNone/>
            </a:pPr>
            <a:endParaRPr kumimoji="1" lang="en-US" altLang="ja-JP" sz="3200" dirty="0"/>
          </a:p>
          <a:p>
            <a:pPr marL="0" indent="0">
              <a:buNone/>
            </a:pPr>
            <a:endParaRPr kumimoji="1" lang="ja-JP" altLang="en-US" dirty="0"/>
          </a:p>
        </p:txBody>
      </p:sp>
      <p:pic>
        <p:nvPicPr>
          <p:cNvPr id="6"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24</a:t>
            </a:fld>
            <a:endParaRPr kumimoji="1" lang="ja-JP" altLang="en-US" dirty="0">
              <a:solidFill>
                <a:schemeClr val="bg1"/>
              </a:solidFill>
            </a:endParaRPr>
          </a:p>
        </p:txBody>
      </p:sp>
    </p:spTree>
    <p:extLst>
      <p:ext uri="{BB962C8B-B14F-4D97-AF65-F5344CB8AC3E}">
        <p14:creationId xmlns:p14="http://schemas.microsoft.com/office/powerpoint/2010/main" xmlns="" val="1923999502"/>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0" y="2146713"/>
            <a:ext cx="12192000" cy="305308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4000" dirty="0" smtClean="0">
                <a:effectLst>
                  <a:outerShdw blurRad="38100" dist="38100" dir="2700000" algn="tl">
                    <a:srgbClr val="000000">
                      <a:alpha val="43137"/>
                    </a:srgbClr>
                  </a:outerShdw>
                </a:effectLst>
              </a:rPr>
              <a:t>擬人化を用いた</a:t>
            </a:r>
            <a:r>
              <a:rPr lang="ja-JP" altLang="en-US" sz="4000" dirty="0">
                <a:effectLst>
                  <a:outerShdw blurRad="38100" dist="38100" dir="2700000" algn="tl">
                    <a:srgbClr val="000000">
                      <a:alpha val="43137"/>
                    </a:srgbClr>
                  </a:outerShdw>
                </a:effectLst>
              </a:rPr>
              <a:t>広告</a:t>
            </a:r>
            <a:r>
              <a:rPr lang="ja-JP" altLang="en-US" sz="4000" dirty="0" smtClean="0">
                <a:effectLst>
                  <a:outerShdw blurRad="38100" dist="38100" dir="2700000" algn="tl">
                    <a:srgbClr val="000000">
                      <a:alpha val="43137"/>
                    </a:srgbClr>
                  </a:outerShdw>
                </a:effectLst>
              </a:rPr>
              <a:t>で、</a:t>
            </a:r>
            <a:endParaRPr lang="en-US" altLang="ja-JP" sz="4000" dirty="0" smtClean="0">
              <a:effectLst>
                <a:outerShdw blurRad="38100" dist="38100" dir="2700000" algn="tl">
                  <a:srgbClr val="000000">
                    <a:alpha val="43137"/>
                  </a:srgbClr>
                </a:outerShdw>
              </a:effectLst>
            </a:endParaRPr>
          </a:p>
          <a:p>
            <a:pPr algn="ctr"/>
            <a:r>
              <a:rPr lang="ja-JP" altLang="en-US" sz="4000" dirty="0" smtClean="0">
                <a:effectLst>
                  <a:outerShdw blurRad="38100" dist="38100" dir="2700000" algn="tl">
                    <a:srgbClr val="000000">
                      <a:alpha val="43137"/>
                    </a:srgbClr>
                  </a:outerShdw>
                </a:effectLst>
              </a:rPr>
              <a:t>擬人化</a:t>
            </a:r>
            <a:r>
              <a:rPr lang="ja-JP" altLang="en-US" sz="4000" dirty="0">
                <a:effectLst>
                  <a:outerShdw blurRad="38100" dist="38100" dir="2700000" algn="tl">
                    <a:srgbClr val="000000">
                      <a:alpha val="43137"/>
                    </a:srgbClr>
                  </a:outerShdw>
                </a:effectLst>
              </a:rPr>
              <a:t>が消費者の記憶に与える</a:t>
            </a:r>
            <a:r>
              <a:rPr lang="ja-JP" altLang="en-US" sz="4000" dirty="0" smtClean="0">
                <a:effectLst>
                  <a:outerShdw blurRad="38100" dist="38100" dir="2700000" algn="tl">
                    <a:srgbClr val="000000">
                      <a:alpha val="43137"/>
                    </a:srgbClr>
                  </a:outerShdw>
                </a:effectLst>
              </a:rPr>
              <a:t>効果を明らかにする</a:t>
            </a:r>
            <a:endParaRPr lang="en-US" altLang="ja-JP" sz="4000" dirty="0" smtClean="0">
              <a:effectLst>
                <a:outerShdw blurRad="38100" dist="38100" dir="2700000" algn="tl">
                  <a:srgbClr val="000000">
                    <a:alpha val="43137"/>
                  </a:srgbClr>
                </a:outerShdw>
              </a:effectLst>
            </a:endParaRPr>
          </a:p>
        </p:txBody>
      </p:sp>
      <p:sp>
        <p:nvSpPr>
          <p:cNvPr id="7" name="テキスト ボックス 6"/>
          <p:cNvSpPr txBox="1"/>
          <p:nvPr/>
        </p:nvSpPr>
        <p:spPr>
          <a:xfrm>
            <a:off x="0" y="772732"/>
            <a:ext cx="12192000" cy="923330"/>
          </a:xfrm>
          <a:prstGeom prst="rect">
            <a:avLst/>
          </a:prstGeom>
          <a:noFill/>
        </p:spPr>
        <p:txBody>
          <a:bodyPr wrap="square" rtlCol="0">
            <a:spAutoFit/>
          </a:bodyPr>
          <a:lstStyle/>
          <a:p>
            <a:pPr algn="ctr"/>
            <a:r>
              <a:rPr lang="ja-JP" altLang="en-US" sz="5400" dirty="0" smtClean="0">
                <a:effectLst>
                  <a:outerShdw blurRad="38100" dist="38100" dir="2700000" algn="tl">
                    <a:srgbClr val="000000">
                      <a:alpha val="43137"/>
                    </a:srgbClr>
                  </a:outerShdw>
                </a:effectLst>
              </a:rPr>
              <a:t>本研究の目的</a:t>
            </a:r>
            <a:endParaRPr lang="en-US" altLang="ja-JP" sz="5400" dirty="0" smtClean="0">
              <a:effectLst>
                <a:outerShdw blurRad="38100" dist="38100" dir="2700000" algn="tl">
                  <a:srgbClr val="000000">
                    <a:alpha val="43137"/>
                  </a:srgbClr>
                </a:outerShdw>
              </a:effectLst>
            </a:endParaRPr>
          </a:p>
        </p:txBody>
      </p:sp>
      <p:pic>
        <p:nvPicPr>
          <p:cNvPr id="8"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25</a:t>
            </a:fld>
            <a:endParaRPr kumimoji="1" lang="ja-JP" altLang="en-US" dirty="0">
              <a:solidFill>
                <a:schemeClr val="bg1"/>
              </a:solidFill>
            </a:endParaRPr>
          </a:p>
        </p:txBody>
      </p:sp>
    </p:spTree>
    <p:extLst>
      <p:ext uri="{BB962C8B-B14F-4D97-AF65-F5344CB8AC3E}">
        <p14:creationId xmlns:p14="http://schemas.microsoft.com/office/powerpoint/2010/main" xmlns="" val="2902669449"/>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0" y="1128327"/>
            <a:ext cx="12192000" cy="1015663"/>
          </a:xfrm>
          <a:prstGeom prst="rect">
            <a:avLst/>
          </a:prstGeom>
          <a:noFill/>
        </p:spPr>
        <p:txBody>
          <a:bodyPr wrap="square" rtlCol="0">
            <a:spAutoFit/>
          </a:bodyPr>
          <a:lstStyle/>
          <a:p>
            <a:pPr algn="ctr"/>
            <a:r>
              <a:rPr kumimoji="1" lang="ja-JP" altLang="en-US" sz="6000" dirty="0" smtClean="0"/>
              <a:t>記憶されるメカニズム</a:t>
            </a:r>
            <a:endParaRPr kumimoji="1" lang="ja-JP" altLang="en-US" sz="6000" dirty="0"/>
          </a:p>
        </p:txBody>
      </p:sp>
      <p:grpSp>
        <p:nvGrpSpPr>
          <p:cNvPr id="19" name="グループ化 18"/>
          <p:cNvGrpSpPr/>
          <p:nvPr/>
        </p:nvGrpSpPr>
        <p:grpSpPr>
          <a:xfrm>
            <a:off x="471324" y="3403241"/>
            <a:ext cx="2307628" cy="1735810"/>
            <a:chOff x="1788912" y="2458580"/>
            <a:chExt cx="2307628" cy="1735810"/>
          </a:xfrm>
          <a:noFill/>
        </p:grpSpPr>
        <p:sp>
          <p:nvSpPr>
            <p:cNvPr id="14" name="角丸四角形 13"/>
            <p:cNvSpPr/>
            <p:nvPr/>
          </p:nvSpPr>
          <p:spPr>
            <a:xfrm>
              <a:off x="1788913" y="2458580"/>
              <a:ext cx="2307627" cy="1735810"/>
            </a:xfrm>
            <a:prstGeom prst="roundRect">
              <a:avLst/>
            </a:prstGeom>
            <a:grpFill/>
            <a:ln w="762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テキスト ボックス 14"/>
            <p:cNvSpPr txBox="1"/>
            <p:nvPr/>
          </p:nvSpPr>
          <p:spPr>
            <a:xfrm>
              <a:off x="1788912" y="3003319"/>
              <a:ext cx="2307627" cy="646331"/>
            </a:xfrm>
            <a:prstGeom prst="rect">
              <a:avLst/>
            </a:prstGeom>
            <a:grpFill/>
            <a:ln w="76200">
              <a:noFill/>
            </a:ln>
          </p:spPr>
          <p:txBody>
            <a:bodyPr wrap="square" rtlCol="0">
              <a:spAutoFit/>
            </a:bodyPr>
            <a:lstStyle/>
            <a:p>
              <a:pPr algn="ctr"/>
              <a:r>
                <a:rPr kumimoji="1" lang="ja-JP" altLang="en-US" sz="3600" dirty="0" smtClean="0"/>
                <a:t>情報</a:t>
              </a:r>
              <a:endParaRPr kumimoji="1" lang="ja-JP" altLang="en-US" sz="3600" dirty="0"/>
            </a:p>
          </p:txBody>
        </p:sp>
      </p:grpSp>
      <p:grpSp>
        <p:nvGrpSpPr>
          <p:cNvPr id="20" name="グループ化 19"/>
          <p:cNvGrpSpPr/>
          <p:nvPr/>
        </p:nvGrpSpPr>
        <p:grpSpPr>
          <a:xfrm>
            <a:off x="3477520" y="3403240"/>
            <a:ext cx="2416457" cy="1735810"/>
            <a:chOff x="4300165" y="2458580"/>
            <a:chExt cx="2416457" cy="1735810"/>
          </a:xfrm>
          <a:noFill/>
        </p:grpSpPr>
        <p:sp>
          <p:nvSpPr>
            <p:cNvPr id="13" name="角丸四角形 12"/>
            <p:cNvSpPr/>
            <p:nvPr/>
          </p:nvSpPr>
          <p:spPr>
            <a:xfrm>
              <a:off x="4325680" y="2458580"/>
              <a:ext cx="2307627" cy="1735810"/>
            </a:xfrm>
            <a:prstGeom prst="roundRect">
              <a:avLst/>
            </a:prstGeom>
            <a:grpFill/>
            <a:ln w="762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テキスト ボックス 15"/>
            <p:cNvSpPr txBox="1"/>
            <p:nvPr/>
          </p:nvSpPr>
          <p:spPr>
            <a:xfrm>
              <a:off x="4300165" y="3034096"/>
              <a:ext cx="2416457" cy="584775"/>
            </a:xfrm>
            <a:prstGeom prst="rect">
              <a:avLst/>
            </a:prstGeom>
            <a:grpFill/>
            <a:ln w="76200">
              <a:noFill/>
            </a:ln>
          </p:spPr>
          <p:txBody>
            <a:bodyPr wrap="square" rtlCol="0">
              <a:spAutoFit/>
            </a:bodyPr>
            <a:lstStyle/>
            <a:p>
              <a:pPr algn="ctr"/>
              <a:r>
                <a:rPr lang="ja-JP" altLang="en-US" sz="3200" dirty="0" smtClean="0"/>
                <a:t>感覚レジスタ</a:t>
              </a:r>
              <a:endParaRPr kumimoji="1" lang="ja-JP" altLang="en-US" sz="3200" dirty="0"/>
            </a:p>
          </p:txBody>
        </p:sp>
      </p:grpSp>
      <p:grpSp>
        <p:nvGrpSpPr>
          <p:cNvPr id="21" name="グループ化 20"/>
          <p:cNvGrpSpPr/>
          <p:nvPr/>
        </p:nvGrpSpPr>
        <p:grpSpPr>
          <a:xfrm>
            <a:off x="6534745" y="3403239"/>
            <a:ext cx="2307628" cy="1735810"/>
            <a:chOff x="6862446" y="2458580"/>
            <a:chExt cx="2307628" cy="1735810"/>
          </a:xfrm>
          <a:noFill/>
        </p:grpSpPr>
        <p:sp>
          <p:nvSpPr>
            <p:cNvPr id="12" name="角丸四角形 11"/>
            <p:cNvSpPr/>
            <p:nvPr/>
          </p:nvSpPr>
          <p:spPr>
            <a:xfrm>
              <a:off x="6862447" y="2458580"/>
              <a:ext cx="2307627" cy="1735810"/>
            </a:xfrm>
            <a:prstGeom prst="roundRect">
              <a:avLst/>
            </a:prstGeom>
            <a:grpFill/>
            <a:ln w="762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テキスト ボックス 16"/>
            <p:cNvSpPr txBox="1"/>
            <p:nvPr/>
          </p:nvSpPr>
          <p:spPr>
            <a:xfrm>
              <a:off x="6862446" y="2998982"/>
              <a:ext cx="2307627" cy="646331"/>
            </a:xfrm>
            <a:prstGeom prst="rect">
              <a:avLst/>
            </a:prstGeom>
            <a:grpFill/>
            <a:ln w="76200">
              <a:noFill/>
            </a:ln>
          </p:spPr>
          <p:txBody>
            <a:bodyPr wrap="square" rtlCol="0">
              <a:spAutoFit/>
            </a:bodyPr>
            <a:lstStyle/>
            <a:p>
              <a:pPr algn="ctr"/>
              <a:r>
                <a:rPr lang="ja-JP" altLang="en-US" sz="3600" dirty="0" smtClean="0"/>
                <a:t>短期記憶</a:t>
              </a:r>
              <a:endParaRPr kumimoji="1" lang="ja-JP" altLang="en-US" sz="3600" dirty="0"/>
            </a:p>
          </p:txBody>
        </p:sp>
      </p:grpSp>
      <p:grpSp>
        <p:nvGrpSpPr>
          <p:cNvPr id="22" name="グループ化 21"/>
          <p:cNvGrpSpPr/>
          <p:nvPr/>
        </p:nvGrpSpPr>
        <p:grpSpPr>
          <a:xfrm>
            <a:off x="9566456" y="3398901"/>
            <a:ext cx="2307628" cy="1735810"/>
            <a:chOff x="9399213" y="2458580"/>
            <a:chExt cx="2307628" cy="1735810"/>
          </a:xfrm>
          <a:noFill/>
        </p:grpSpPr>
        <p:sp>
          <p:nvSpPr>
            <p:cNvPr id="10" name="角丸四角形 9"/>
            <p:cNvSpPr/>
            <p:nvPr/>
          </p:nvSpPr>
          <p:spPr>
            <a:xfrm>
              <a:off x="9399214" y="2458580"/>
              <a:ext cx="2307627" cy="1735810"/>
            </a:xfrm>
            <a:prstGeom prst="roundRect">
              <a:avLst/>
            </a:prstGeom>
            <a:grpFill/>
            <a:ln w="762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テキスト ボックス 17"/>
            <p:cNvSpPr txBox="1"/>
            <p:nvPr/>
          </p:nvSpPr>
          <p:spPr>
            <a:xfrm>
              <a:off x="9399213" y="2998981"/>
              <a:ext cx="2307627" cy="646331"/>
            </a:xfrm>
            <a:prstGeom prst="rect">
              <a:avLst/>
            </a:prstGeom>
            <a:grpFill/>
            <a:ln w="76200">
              <a:noFill/>
            </a:ln>
          </p:spPr>
          <p:txBody>
            <a:bodyPr wrap="square" rtlCol="0">
              <a:spAutoFit/>
            </a:bodyPr>
            <a:lstStyle/>
            <a:p>
              <a:pPr algn="ctr"/>
              <a:r>
                <a:rPr lang="ja-JP" altLang="en-US" sz="3600" dirty="0"/>
                <a:t>長</a:t>
              </a:r>
              <a:r>
                <a:rPr lang="ja-JP" altLang="en-US" sz="3600" dirty="0" smtClean="0"/>
                <a:t>期記憶</a:t>
              </a:r>
              <a:endParaRPr kumimoji="1" lang="ja-JP" altLang="en-US" sz="3600" dirty="0"/>
            </a:p>
          </p:txBody>
        </p:sp>
      </p:grpSp>
      <p:grpSp>
        <p:nvGrpSpPr>
          <p:cNvPr id="28" name="グループ化 27"/>
          <p:cNvGrpSpPr/>
          <p:nvPr/>
        </p:nvGrpSpPr>
        <p:grpSpPr>
          <a:xfrm>
            <a:off x="2877269" y="3913035"/>
            <a:ext cx="6632941" cy="716218"/>
            <a:chOff x="2877269" y="2968374"/>
            <a:chExt cx="6632941" cy="716218"/>
          </a:xfrm>
        </p:grpSpPr>
        <p:grpSp>
          <p:nvGrpSpPr>
            <p:cNvPr id="26" name="グループ化 25"/>
            <p:cNvGrpSpPr/>
            <p:nvPr/>
          </p:nvGrpSpPr>
          <p:grpSpPr>
            <a:xfrm>
              <a:off x="2877269" y="2968374"/>
              <a:ext cx="3578425" cy="716218"/>
              <a:chOff x="3016751" y="2968374"/>
              <a:chExt cx="3578425" cy="716218"/>
            </a:xfrm>
          </p:grpSpPr>
          <p:sp>
            <p:nvSpPr>
              <p:cNvPr id="23" name="右矢印 22"/>
              <p:cNvSpPr/>
              <p:nvPr/>
            </p:nvSpPr>
            <p:spPr>
              <a:xfrm>
                <a:off x="3016751" y="2968374"/>
                <a:ext cx="522191" cy="716218"/>
              </a:xfrm>
              <a:prstGeom prst="rightArrow">
                <a:avLst>
                  <a:gd name="adj1" fmla="val 50000"/>
                  <a:gd name="adj2" fmla="val 55936"/>
                </a:avLst>
              </a:prstGeom>
              <a:no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右矢印 23"/>
              <p:cNvSpPr/>
              <p:nvPr/>
            </p:nvSpPr>
            <p:spPr>
              <a:xfrm>
                <a:off x="6072985" y="2968374"/>
                <a:ext cx="522191" cy="716218"/>
              </a:xfrm>
              <a:prstGeom prst="rightArrow">
                <a:avLst>
                  <a:gd name="adj1" fmla="val 50000"/>
                  <a:gd name="adj2" fmla="val 55936"/>
                </a:avLst>
              </a:prstGeom>
              <a:no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27" name="左右矢印 26"/>
            <p:cNvSpPr/>
            <p:nvPr/>
          </p:nvSpPr>
          <p:spPr>
            <a:xfrm>
              <a:off x="8898616" y="2985845"/>
              <a:ext cx="611594" cy="681276"/>
            </a:xfrm>
            <a:prstGeom prst="leftRightArrow">
              <a:avLst>
                <a:gd name="adj1" fmla="val 41344"/>
                <a:gd name="adj2" fmla="val 34853"/>
              </a:avLst>
            </a:prstGeom>
            <a:no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43" name="グループ化 42"/>
          <p:cNvGrpSpPr/>
          <p:nvPr/>
        </p:nvGrpSpPr>
        <p:grpSpPr>
          <a:xfrm rot="10800000">
            <a:off x="6862172" y="2756629"/>
            <a:ext cx="1652771" cy="592876"/>
            <a:chOff x="4819973" y="4288437"/>
            <a:chExt cx="5900296" cy="813033"/>
          </a:xfrm>
        </p:grpSpPr>
        <p:cxnSp>
          <p:nvCxnSpPr>
            <p:cNvPr id="44" name="カギ線コネクタ 43"/>
            <p:cNvCxnSpPr/>
            <p:nvPr/>
          </p:nvCxnSpPr>
          <p:spPr>
            <a:xfrm rot="10800000">
              <a:off x="4819973" y="4288437"/>
              <a:ext cx="5900296" cy="797927"/>
            </a:xfrm>
            <a:prstGeom prst="bentConnector3">
              <a:avLst>
                <a:gd name="adj1" fmla="val 99907"/>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rot="10800000" flipV="1">
              <a:off x="10654578" y="4288437"/>
              <a:ext cx="15497" cy="813033"/>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4" name="テキスト ボックス 53"/>
          <p:cNvSpPr txBox="1"/>
          <p:nvPr/>
        </p:nvSpPr>
        <p:spPr>
          <a:xfrm>
            <a:off x="6590989" y="2300238"/>
            <a:ext cx="2307627" cy="523220"/>
          </a:xfrm>
          <a:prstGeom prst="rect">
            <a:avLst/>
          </a:prstGeom>
          <a:noFill/>
          <a:ln w="76200">
            <a:noFill/>
          </a:ln>
        </p:spPr>
        <p:txBody>
          <a:bodyPr wrap="square" rtlCol="0">
            <a:spAutoFit/>
          </a:bodyPr>
          <a:lstStyle/>
          <a:p>
            <a:pPr algn="ctr"/>
            <a:r>
              <a:rPr kumimoji="1" lang="ja-JP" altLang="en-US" sz="2800" dirty="0" smtClean="0"/>
              <a:t>リハーサル</a:t>
            </a:r>
            <a:endParaRPr kumimoji="1" lang="ja-JP" altLang="en-US" sz="2800" dirty="0"/>
          </a:p>
        </p:txBody>
      </p:sp>
      <p:sp>
        <p:nvSpPr>
          <p:cNvPr id="56" name="テキスト ボックス 55"/>
          <p:cNvSpPr txBox="1"/>
          <p:nvPr/>
        </p:nvSpPr>
        <p:spPr>
          <a:xfrm>
            <a:off x="9566456" y="5314789"/>
            <a:ext cx="2473911" cy="338554"/>
          </a:xfrm>
          <a:prstGeom prst="rect">
            <a:avLst/>
          </a:prstGeom>
          <a:noFill/>
          <a:ln w="76200">
            <a:noFill/>
          </a:ln>
        </p:spPr>
        <p:txBody>
          <a:bodyPr wrap="square" rtlCol="0">
            <a:spAutoFit/>
          </a:bodyPr>
          <a:lstStyle/>
          <a:p>
            <a:pPr algn="ctr"/>
            <a:r>
              <a:rPr kumimoji="1" lang="ja-JP" altLang="en-US" sz="1600" dirty="0" smtClean="0"/>
              <a:t>参考　横井</a:t>
            </a:r>
            <a:r>
              <a:rPr lang="ja-JP" altLang="en-US" sz="1600" dirty="0" smtClean="0"/>
              <a:t>・久間</a:t>
            </a:r>
            <a:r>
              <a:rPr lang="ja-JP" altLang="en-US" sz="1600" dirty="0"/>
              <a:t>（</a:t>
            </a:r>
            <a:r>
              <a:rPr kumimoji="1" lang="en-US" altLang="ja-JP" sz="1600" dirty="0" smtClean="0"/>
              <a:t>1987</a:t>
            </a:r>
            <a:r>
              <a:rPr kumimoji="1" lang="ja-JP" altLang="en-US" sz="1600" dirty="0" smtClean="0"/>
              <a:t>）</a:t>
            </a:r>
            <a:endParaRPr kumimoji="1" lang="ja-JP" altLang="en-US" sz="1600" dirty="0"/>
          </a:p>
        </p:txBody>
      </p:sp>
      <p:sp>
        <p:nvSpPr>
          <p:cNvPr id="57" name="テキスト ボックス 56"/>
          <p:cNvSpPr txBox="1"/>
          <p:nvPr/>
        </p:nvSpPr>
        <p:spPr>
          <a:xfrm>
            <a:off x="3488922" y="4563531"/>
            <a:ext cx="2416457" cy="461665"/>
          </a:xfrm>
          <a:prstGeom prst="rect">
            <a:avLst/>
          </a:prstGeom>
          <a:noFill/>
          <a:ln w="76200">
            <a:noFill/>
          </a:ln>
        </p:spPr>
        <p:txBody>
          <a:bodyPr wrap="square" rtlCol="0">
            <a:spAutoFit/>
          </a:bodyPr>
          <a:lstStyle/>
          <a:p>
            <a:pPr algn="ctr"/>
            <a:r>
              <a:rPr lang="ja-JP" altLang="en-US" sz="2400"/>
              <a:t>情報</a:t>
            </a:r>
            <a:r>
              <a:rPr lang="ja-JP" altLang="en-US" sz="2400" dirty="0"/>
              <a:t>必</a:t>
            </a:r>
            <a:r>
              <a:rPr lang="ja-JP" altLang="en-US" sz="2400"/>
              <a:t>要性判断</a:t>
            </a:r>
            <a:endParaRPr kumimoji="1" lang="ja-JP" altLang="en-US" sz="2400" dirty="0"/>
          </a:p>
        </p:txBody>
      </p:sp>
      <p:sp>
        <p:nvSpPr>
          <p:cNvPr id="30" name="テキスト ボックス 29"/>
          <p:cNvSpPr txBox="1"/>
          <p:nvPr/>
        </p:nvSpPr>
        <p:spPr>
          <a:xfrm>
            <a:off x="982640" y="744469"/>
            <a:ext cx="12192000" cy="400110"/>
          </a:xfrm>
          <a:prstGeom prst="rect">
            <a:avLst/>
          </a:prstGeom>
          <a:noFill/>
        </p:spPr>
        <p:txBody>
          <a:bodyPr wrap="square" rtlCol="0">
            <a:spAutoFit/>
          </a:bodyPr>
          <a:lstStyle/>
          <a:p>
            <a:r>
              <a:rPr lang="ja-JP" altLang="en-US" sz="2000" dirty="0" smtClean="0"/>
              <a:t>そもそも、どのように記憶は残るのか・・・</a:t>
            </a:r>
            <a:endParaRPr kumimoji="1" lang="ja-JP" altLang="en-US" sz="2000" dirty="0"/>
          </a:p>
        </p:txBody>
      </p:sp>
      <p:sp>
        <p:nvSpPr>
          <p:cNvPr id="32" name="タイトル 1"/>
          <p:cNvSpPr txBox="1">
            <a:spLocks/>
          </p:cNvSpPr>
          <p:nvPr/>
        </p:nvSpPr>
        <p:spPr>
          <a:xfrm>
            <a:off x="1" y="0"/>
            <a:ext cx="1965278"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仮説導出</a:t>
            </a:r>
            <a:endParaRPr lang="en-US" altLang="ja-JP" sz="2800" dirty="0"/>
          </a:p>
        </p:txBody>
      </p:sp>
      <p:pic>
        <p:nvPicPr>
          <p:cNvPr id="33"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26</a:t>
            </a:fld>
            <a:endParaRPr kumimoji="1" lang="ja-JP" altLang="en-US" dirty="0">
              <a:solidFill>
                <a:schemeClr val="bg1"/>
              </a:solidFill>
            </a:endParaRPr>
          </a:p>
        </p:txBody>
      </p:sp>
    </p:spTree>
    <p:extLst>
      <p:ext uri="{BB962C8B-B14F-4D97-AF65-F5344CB8AC3E}">
        <p14:creationId xmlns:p14="http://schemas.microsoft.com/office/powerpoint/2010/main" xmlns="" val="1673951075"/>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p:cNvSpPr txBox="1"/>
          <p:nvPr/>
        </p:nvSpPr>
        <p:spPr>
          <a:xfrm>
            <a:off x="-5015" y="554841"/>
            <a:ext cx="12192000" cy="1015663"/>
          </a:xfrm>
          <a:prstGeom prst="rect">
            <a:avLst/>
          </a:prstGeom>
          <a:noFill/>
        </p:spPr>
        <p:txBody>
          <a:bodyPr wrap="square" rtlCol="0">
            <a:spAutoFit/>
          </a:bodyPr>
          <a:lstStyle/>
          <a:p>
            <a:pPr algn="ctr"/>
            <a:r>
              <a:rPr kumimoji="1" lang="ja-JP" altLang="en-US" sz="6000" dirty="0" smtClean="0"/>
              <a:t>記憶されたも</a:t>
            </a:r>
            <a:r>
              <a:rPr lang="ja-JP" altLang="en-US" sz="6000" dirty="0" smtClean="0"/>
              <a:t>のの構造</a:t>
            </a:r>
            <a:endParaRPr kumimoji="1" lang="ja-JP" altLang="en-US" sz="6000" dirty="0"/>
          </a:p>
        </p:txBody>
      </p:sp>
      <p:sp>
        <p:nvSpPr>
          <p:cNvPr id="94" name="テキスト ボックス 93"/>
          <p:cNvSpPr txBox="1"/>
          <p:nvPr/>
        </p:nvSpPr>
        <p:spPr>
          <a:xfrm>
            <a:off x="0" y="5544818"/>
            <a:ext cx="12186985" cy="707886"/>
          </a:xfrm>
          <a:prstGeom prst="rect">
            <a:avLst/>
          </a:prstGeom>
          <a:noFill/>
        </p:spPr>
        <p:txBody>
          <a:bodyPr wrap="square" rtlCol="0">
            <a:spAutoFit/>
          </a:bodyPr>
          <a:lstStyle/>
          <a:p>
            <a:pPr algn="ctr"/>
            <a:r>
              <a:rPr lang="ja-JP" altLang="en-US" sz="4000" dirty="0"/>
              <a:t>情報</a:t>
            </a:r>
            <a:r>
              <a:rPr kumimoji="1" lang="ja-JP" altLang="en-US" sz="4000" dirty="0" smtClean="0"/>
              <a:t>と情報のつながりがネットワーク状に構成</a:t>
            </a:r>
            <a:endParaRPr kumimoji="1" lang="ja-JP" altLang="en-US" sz="4000" dirty="0"/>
          </a:p>
        </p:txBody>
      </p:sp>
      <p:grpSp>
        <p:nvGrpSpPr>
          <p:cNvPr id="109" name="グループ化 108"/>
          <p:cNvGrpSpPr/>
          <p:nvPr/>
        </p:nvGrpSpPr>
        <p:grpSpPr>
          <a:xfrm>
            <a:off x="2445557" y="2091984"/>
            <a:ext cx="5923853" cy="2829123"/>
            <a:chOff x="1930141" y="2298943"/>
            <a:chExt cx="3786685" cy="2394490"/>
          </a:xfrm>
        </p:grpSpPr>
        <p:grpSp>
          <p:nvGrpSpPr>
            <p:cNvPr id="110" name="グループ化 109"/>
            <p:cNvGrpSpPr/>
            <p:nvPr/>
          </p:nvGrpSpPr>
          <p:grpSpPr>
            <a:xfrm>
              <a:off x="1930141" y="2298943"/>
              <a:ext cx="3786685" cy="2394490"/>
              <a:chOff x="680703" y="2363968"/>
              <a:chExt cx="4394790" cy="2611494"/>
            </a:xfrm>
          </p:grpSpPr>
          <p:grpSp>
            <p:nvGrpSpPr>
              <p:cNvPr id="123" name="グループ化 122"/>
              <p:cNvGrpSpPr/>
              <p:nvPr/>
            </p:nvGrpSpPr>
            <p:grpSpPr>
              <a:xfrm>
                <a:off x="2210004" y="2363968"/>
                <a:ext cx="2865489" cy="2611494"/>
                <a:chOff x="2499672" y="2616324"/>
                <a:chExt cx="2865489" cy="2611494"/>
              </a:xfrm>
            </p:grpSpPr>
            <p:sp>
              <p:nvSpPr>
                <p:cNvPr id="124" name="フローチャート: 結合子 123"/>
                <p:cNvSpPr/>
                <p:nvPr/>
              </p:nvSpPr>
              <p:spPr>
                <a:xfrm>
                  <a:off x="2951521" y="2616324"/>
                  <a:ext cx="845090" cy="103438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5" name="フローチャート: 結合子 124"/>
                <p:cNvSpPr/>
                <p:nvPr/>
              </p:nvSpPr>
              <p:spPr>
                <a:xfrm>
                  <a:off x="2499672" y="4193432"/>
                  <a:ext cx="869156" cy="103438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6" name="フローチャート: 結合子 125"/>
                <p:cNvSpPr/>
                <p:nvPr/>
              </p:nvSpPr>
              <p:spPr>
                <a:xfrm>
                  <a:off x="4519711" y="4192172"/>
                  <a:ext cx="845450" cy="103438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30" name="直線コネクタ 129"/>
                <p:cNvCxnSpPr>
                  <a:stCxn id="126" idx="2"/>
                  <a:endCxn id="125" idx="6"/>
                </p:cNvCxnSpPr>
                <p:nvPr/>
              </p:nvCxnSpPr>
              <p:spPr>
                <a:xfrm flipH="1">
                  <a:off x="3368828" y="4709365"/>
                  <a:ext cx="1150883" cy="126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19" name="フローチャート: 結合子 118"/>
              <p:cNvSpPr/>
              <p:nvPr/>
            </p:nvSpPr>
            <p:spPr>
              <a:xfrm>
                <a:off x="680703" y="3939816"/>
                <a:ext cx="849877" cy="103438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20" name="直線コネクタ 119"/>
              <p:cNvCxnSpPr>
                <a:stCxn id="125" idx="2"/>
                <a:endCxn id="119" idx="6"/>
              </p:cNvCxnSpPr>
              <p:nvPr/>
            </p:nvCxnSpPr>
            <p:spPr>
              <a:xfrm flipH="1" flipV="1">
                <a:off x="1530580" y="4457009"/>
                <a:ext cx="679424" cy="1260"/>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1" name="直線コネクタ 120"/>
              <p:cNvCxnSpPr>
                <a:stCxn id="126" idx="1"/>
                <a:endCxn id="124" idx="5"/>
              </p:cNvCxnSpPr>
              <p:nvPr/>
            </p:nvCxnSpPr>
            <p:spPr>
              <a:xfrm flipH="1" flipV="1">
                <a:off x="3383182" y="3246872"/>
                <a:ext cx="970674" cy="844426"/>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114" name="テキスト ボックス 113"/>
            <p:cNvSpPr txBox="1"/>
            <p:nvPr/>
          </p:nvSpPr>
          <p:spPr>
            <a:xfrm>
              <a:off x="4967954" y="4052322"/>
              <a:ext cx="735761" cy="312592"/>
            </a:xfrm>
            <a:prstGeom prst="rect">
              <a:avLst/>
            </a:prstGeom>
            <a:noFill/>
          </p:spPr>
          <p:txBody>
            <a:bodyPr wrap="square" rtlCol="0">
              <a:spAutoFit/>
            </a:bodyPr>
            <a:lstStyle/>
            <a:p>
              <a:pPr algn="ctr"/>
              <a:r>
                <a:rPr lang="ja-JP" altLang="en-US" dirty="0"/>
                <a:t>情報</a:t>
              </a:r>
              <a:endParaRPr kumimoji="1" lang="ja-JP" altLang="en-US" dirty="0"/>
            </a:p>
          </p:txBody>
        </p:sp>
        <p:sp>
          <p:nvSpPr>
            <p:cNvPr id="115" name="テキスト ボックス 114"/>
            <p:cNvSpPr txBox="1"/>
            <p:nvPr/>
          </p:nvSpPr>
          <p:spPr>
            <a:xfrm>
              <a:off x="3748992" y="2575194"/>
              <a:ext cx="504491" cy="312592"/>
            </a:xfrm>
            <a:prstGeom prst="rect">
              <a:avLst/>
            </a:prstGeom>
            <a:noFill/>
          </p:spPr>
          <p:txBody>
            <a:bodyPr wrap="square" rtlCol="0">
              <a:spAutoFit/>
            </a:bodyPr>
            <a:lstStyle/>
            <a:p>
              <a:pPr algn="ctr"/>
              <a:r>
                <a:rPr lang="ja-JP" altLang="en-US" dirty="0"/>
                <a:t>情報</a:t>
              </a:r>
              <a:endParaRPr kumimoji="1" lang="ja-JP" altLang="en-US" dirty="0"/>
            </a:p>
          </p:txBody>
        </p:sp>
        <p:sp>
          <p:nvSpPr>
            <p:cNvPr id="116" name="テキスト ボックス 115"/>
            <p:cNvSpPr txBox="1"/>
            <p:nvPr/>
          </p:nvSpPr>
          <p:spPr>
            <a:xfrm>
              <a:off x="3423082" y="4052322"/>
              <a:ext cx="421137" cy="312592"/>
            </a:xfrm>
            <a:prstGeom prst="rect">
              <a:avLst/>
            </a:prstGeom>
            <a:noFill/>
          </p:spPr>
          <p:txBody>
            <a:bodyPr wrap="square" rtlCol="0">
              <a:spAutoFit/>
            </a:bodyPr>
            <a:lstStyle/>
            <a:p>
              <a:pPr algn="ctr"/>
              <a:r>
                <a:rPr lang="ja-JP" altLang="en-US" dirty="0"/>
                <a:t>情報</a:t>
              </a:r>
              <a:endParaRPr kumimoji="1" lang="ja-JP" altLang="en-US" dirty="0"/>
            </a:p>
          </p:txBody>
        </p:sp>
        <p:sp>
          <p:nvSpPr>
            <p:cNvPr id="117" name="テキスト ボックス 116"/>
            <p:cNvSpPr txBox="1"/>
            <p:nvPr/>
          </p:nvSpPr>
          <p:spPr>
            <a:xfrm>
              <a:off x="2034041" y="4068825"/>
              <a:ext cx="524481" cy="312592"/>
            </a:xfrm>
            <a:prstGeom prst="rect">
              <a:avLst/>
            </a:prstGeom>
            <a:noFill/>
          </p:spPr>
          <p:txBody>
            <a:bodyPr wrap="square" rtlCol="0">
              <a:spAutoFit/>
            </a:bodyPr>
            <a:lstStyle/>
            <a:p>
              <a:pPr algn="ctr"/>
              <a:r>
                <a:rPr lang="ja-JP" altLang="en-US" dirty="0"/>
                <a:t>情報</a:t>
              </a:r>
              <a:endParaRPr kumimoji="1" lang="ja-JP" altLang="en-US" dirty="0"/>
            </a:p>
          </p:txBody>
        </p:sp>
      </p:grpSp>
      <p:sp>
        <p:nvSpPr>
          <p:cNvPr id="151" name="正方形/長方形 150"/>
          <p:cNvSpPr/>
          <p:nvPr/>
        </p:nvSpPr>
        <p:spPr>
          <a:xfrm>
            <a:off x="7261881" y="5198666"/>
            <a:ext cx="4750018" cy="369332"/>
          </a:xfrm>
          <a:prstGeom prst="rect">
            <a:avLst/>
          </a:prstGeom>
        </p:spPr>
        <p:txBody>
          <a:bodyPr wrap="none">
            <a:spAutoFit/>
          </a:bodyPr>
          <a:lstStyle/>
          <a:p>
            <a:r>
              <a:rPr lang="ja-JP" altLang="en-US" dirty="0" smtClean="0"/>
              <a:t>参考　</a:t>
            </a:r>
            <a:r>
              <a:rPr lang="en-US" altLang="ja-JP" dirty="0" smtClean="0"/>
              <a:t>Collins,Loftus</a:t>
            </a:r>
            <a:r>
              <a:rPr lang="ja-JP" altLang="en-US" dirty="0" smtClean="0"/>
              <a:t>（</a:t>
            </a:r>
            <a:r>
              <a:rPr lang="en-US" altLang="ja-JP" dirty="0" smtClean="0"/>
              <a:t>1975)</a:t>
            </a:r>
            <a:r>
              <a:rPr lang="ja-JP" altLang="en-US" dirty="0" smtClean="0"/>
              <a:t>活性化拡散型モデル</a:t>
            </a:r>
            <a:endParaRPr lang="ja-JP" altLang="en-US" dirty="0"/>
          </a:p>
        </p:txBody>
      </p:sp>
      <p:grpSp>
        <p:nvGrpSpPr>
          <p:cNvPr id="8" name="グループ化 7"/>
          <p:cNvGrpSpPr/>
          <p:nvPr/>
        </p:nvGrpSpPr>
        <p:grpSpPr>
          <a:xfrm>
            <a:off x="10124615" y="4137696"/>
            <a:ext cx="1797934" cy="748060"/>
            <a:chOff x="10452576" y="5509690"/>
            <a:chExt cx="1797934" cy="748060"/>
          </a:xfrm>
        </p:grpSpPr>
        <p:cxnSp>
          <p:nvCxnSpPr>
            <p:cNvPr id="50" name="直線コネクタ 49"/>
            <p:cNvCxnSpPr/>
            <p:nvPr/>
          </p:nvCxnSpPr>
          <p:spPr>
            <a:xfrm>
              <a:off x="10495861" y="6089491"/>
              <a:ext cx="258575" cy="1"/>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sp>
          <p:nvSpPr>
            <p:cNvPr id="52" name="フローチャート: 結合子 51"/>
            <p:cNvSpPr/>
            <p:nvPr/>
          </p:nvSpPr>
          <p:spPr>
            <a:xfrm>
              <a:off x="10452576" y="5555428"/>
              <a:ext cx="322318" cy="31371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5" name="テキスト ボックス 54"/>
            <p:cNvSpPr txBox="1"/>
            <p:nvPr/>
          </p:nvSpPr>
          <p:spPr>
            <a:xfrm>
              <a:off x="10673156" y="5509690"/>
              <a:ext cx="1577354" cy="369332"/>
            </a:xfrm>
            <a:prstGeom prst="rect">
              <a:avLst/>
            </a:prstGeom>
            <a:noFill/>
          </p:spPr>
          <p:txBody>
            <a:bodyPr wrap="square" rtlCol="0">
              <a:spAutoFit/>
            </a:bodyPr>
            <a:lstStyle/>
            <a:p>
              <a:pPr algn="ctr"/>
              <a:r>
                <a:rPr lang="ja-JP" altLang="en-US" dirty="0"/>
                <a:t>情報</a:t>
              </a:r>
              <a:r>
                <a:rPr lang="ja-JP" altLang="en-US" dirty="0" smtClean="0"/>
                <a:t>（ノード）</a:t>
              </a:r>
              <a:endParaRPr kumimoji="1" lang="ja-JP" altLang="en-US" dirty="0"/>
            </a:p>
          </p:txBody>
        </p:sp>
        <p:sp>
          <p:nvSpPr>
            <p:cNvPr id="56" name="テキスト ボックス 55"/>
            <p:cNvSpPr txBox="1"/>
            <p:nvPr/>
          </p:nvSpPr>
          <p:spPr>
            <a:xfrm>
              <a:off x="10564577" y="5889182"/>
              <a:ext cx="1141709" cy="368568"/>
            </a:xfrm>
            <a:prstGeom prst="rect">
              <a:avLst/>
            </a:prstGeom>
            <a:noFill/>
          </p:spPr>
          <p:txBody>
            <a:bodyPr wrap="square" rtlCol="0">
              <a:spAutoFit/>
            </a:bodyPr>
            <a:lstStyle/>
            <a:p>
              <a:pPr algn="ctr"/>
              <a:r>
                <a:rPr lang="ja-JP" altLang="en-US" dirty="0"/>
                <a:t>リンク</a:t>
              </a:r>
              <a:endParaRPr kumimoji="1" lang="ja-JP" altLang="en-US" dirty="0"/>
            </a:p>
          </p:txBody>
        </p:sp>
      </p:grpSp>
      <p:sp>
        <p:nvSpPr>
          <p:cNvPr id="35" name="フローチャート: 結合子 34"/>
          <p:cNvSpPr/>
          <p:nvPr/>
        </p:nvSpPr>
        <p:spPr>
          <a:xfrm>
            <a:off x="7223839" y="1711728"/>
            <a:ext cx="1145571" cy="112058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6" name="テキスト ボックス 35"/>
          <p:cNvSpPr txBox="1"/>
          <p:nvPr/>
        </p:nvSpPr>
        <p:spPr>
          <a:xfrm>
            <a:off x="7396697" y="2105024"/>
            <a:ext cx="820493" cy="369332"/>
          </a:xfrm>
          <a:prstGeom prst="rect">
            <a:avLst/>
          </a:prstGeom>
          <a:noFill/>
        </p:spPr>
        <p:txBody>
          <a:bodyPr wrap="square" rtlCol="0">
            <a:spAutoFit/>
          </a:bodyPr>
          <a:lstStyle/>
          <a:p>
            <a:pPr algn="ctr"/>
            <a:r>
              <a:rPr lang="ja-JP" altLang="en-US" dirty="0"/>
              <a:t>情報</a:t>
            </a:r>
            <a:endParaRPr kumimoji="1" lang="ja-JP" altLang="en-US" dirty="0"/>
          </a:p>
        </p:txBody>
      </p:sp>
      <p:cxnSp>
        <p:nvCxnSpPr>
          <p:cNvPr id="37" name="直線コネクタ 36"/>
          <p:cNvCxnSpPr>
            <a:stCxn id="126" idx="0"/>
            <a:endCxn id="35" idx="4"/>
          </p:cNvCxnSpPr>
          <p:nvPr/>
        </p:nvCxnSpPr>
        <p:spPr>
          <a:xfrm flipH="1" flipV="1">
            <a:off x="7796625" y="2832314"/>
            <a:ext cx="2983" cy="966841"/>
          </a:xfrm>
          <a:prstGeom prst="line">
            <a:avLst/>
          </a:prstGeom>
          <a:ln w="57150">
            <a:solidFill>
              <a:schemeClr val="tx2"/>
            </a:solidFill>
          </a:ln>
        </p:spPr>
        <p:style>
          <a:lnRef idx="1">
            <a:schemeClr val="accent1"/>
          </a:lnRef>
          <a:fillRef idx="0">
            <a:schemeClr val="accent1"/>
          </a:fillRef>
          <a:effectRef idx="0">
            <a:schemeClr val="accent1"/>
          </a:effectRef>
          <a:fontRef idx="minor">
            <a:schemeClr val="tx1"/>
          </a:fontRef>
        </p:style>
      </p:cxnSp>
      <p:sp>
        <p:nvSpPr>
          <p:cNvPr id="31" name="タイトル 1"/>
          <p:cNvSpPr txBox="1">
            <a:spLocks/>
          </p:cNvSpPr>
          <p:nvPr/>
        </p:nvSpPr>
        <p:spPr>
          <a:xfrm>
            <a:off x="1" y="0"/>
            <a:ext cx="1965278"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仮説導出</a:t>
            </a:r>
            <a:endParaRPr lang="en-US" altLang="ja-JP" sz="2800" dirty="0"/>
          </a:p>
        </p:txBody>
      </p:sp>
      <p:pic>
        <p:nvPicPr>
          <p:cNvPr id="32"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27</a:t>
            </a:fld>
            <a:endParaRPr kumimoji="1" lang="ja-JP" altLang="en-US" dirty="0">
              <a:solidFill>
                <a:schemeClr val="bg1"/>
              </a:solidFill>
            </a:endParaRPr>
          </a:p>
        </p:txBody>
      </p:sp>
    </p:spTree>
    <p:extLst>
      <p:ext uri="{BB962C8B-B14F-4D97-AF65-F5344CB8AC3E}">
        <p14:creationId xmlns:p14="http://schemas.microsoft.com/office/powerpoint/2010/main" xmlns="" val="1455123720"/>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1"/>
          <p:cNvGrpSpPr/>
          <p:nvPr/>
        </p:nvGrpSpPr>
        <p:grpSpPr>
          <a:xfrm>
            <a:off x="62775" y="923572"/>
            <a:ext cx="11879698" cy="4063076"/>
            <a:chOff x="103036" y="978207"/>
            <a:chExt cx="11879698" cy="4167812"/>
          </a:xfrm>
        </p:grpSpPr>
        <p:sp>
          <p:nvSpPr>
            <p:cNvPr id="15" name="角丸四角形 14"/>
            <p:cNvSpPr/>
            <p:nvPr/>
          </p:nvSpPr>
          <p:spPr>
            <a:xfrm>
              <a:off x="103036" y="1860310"/>
              <a:ext cx="11879698" cy="3285709"/>
            </a:xfrm>
            <a:prstGeom prst="roundRect">
              <a:avLst/>
            </a:prstGeom>
            <a:solidFill>
              <a:schemeClr val="bg1">
                <a:lumMod val="95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角丸四角形 15"/>
            <p:cNvSpPr/>
            <p:nvPr/>
          </p:nvSpPr>
          <p:spPr>
            <a:xfrm>
              <a:off x="1308522" y="978207"/>
              <a:ext cx="9229824" cy="1519333"/>
            </a:xfrm>
            <a:prstGeom prst="roundRect">
              <a:avLst/>
            </a:prstGeom>
            <a:solidFill>
              <a:schemeClr val="accent1">
                <a:lumMod val="40000"/>
                <a:lumOff val="60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 name="コンテンツ プレースホルダー 2"/>
          <p:cNvSpPr txBox="1">
            <a:spLocks/>
          </p:cNvSpPr>
          <p:nvPr/>
        </p:nvSpPr>
        <p:spPr>
          <a:xfrm>
            <a:off x="528566" y="2587799"/>
            <a:ext cx="11238410" cy="203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smtClean="0"/>
              <a:t>　「矛盾する情報については全体との整合性をもたせるため、より入念な処理が行われる。このため、矛盾する情報についてはほかの情報とリンクが形成され、矛盾する情報のほうが記憶の再生率が高くなる。」</a:t>
            </a:r>
            <a:endParaRPr lang="ja-JP" altLang="en-US" dirty="0"/>
          </a:p>
        </p:txBody>
      </p:sp>
      <p:sp>
        <p:nvSpPr>
          <p:cNvPr id="8" name="コンテンツ プレースホルダー 2"/>
          <p:cNvSpPr txBox="1">
            <a:spLocks/>
          </p:cNvSpPr>
          <p:nvPr/>
        </p:nvSpPr>
        <p:spPr>
          <a:xfrm>
            <a:off x="904240" y="4120473"/>
            <a:ext cx="11287760" cy="7187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endParaRPr lang="ja-JP" altLang="en-US" sz="4000" dirty="0"/>
          </a:p>
        </p:txBody>
      </p:sp>
      <p:sp>
        <p:nvSpPr>
          <p:cNvPr id="12" name="テキスト ボックス 11"/>
          <p:cNvSpPr txBox="1"/>
          <p:nvPr/>
        </p:nvSpPr>
        <p:spPr>
          <a:xfrm>
            <a:off x="9566171" y="3844248"/>
            <a:ext cx="2395941" cy="307777"/>
          </a:xfrm>
          <a:prstGeom prst="rect">
            <a:avLst/>
          </a:prstGeom>
          <a:noFill/>
        </p:spPr>
        <p:txBody>
          <a:bodyPr wrap="square" rtlCol="0">
            <a:spAutoFit/>
          </a:bodyPr>
          <a:lstStyle/>
          <a:p>
            <a:pPr algn="ctr"/>
            <a:r>
              <a:rPr kumimoji="1" lang="ja-JP" altLang="en-US" sz="1400" dirty="0" smtClean="0"/>
              <a:t>参考　田中洋（</a:t>
            </a:r>
            <a:r>
              <a:rPr kumimoji="1" lang="en-US" altLang="ja-JP" sz="1400" dirty="0" smtClean="0"/>
              <a:t>2006</a:t>
            </a:r>
            <a:r>
              <a:rPr kumimoji="1" lang="ja-JP" altLang="en-US" sz="1400" dirty="0" smtClean="0"/>
              <a:t>）</a:t>
            </a:r>
            <a:endParaRPr kumimoji="1" lang="ja-JP" altLang="en-US" sz="1400" dirty="0"/>
          </a:p>
        </p:txBody>
      </p:sp>
      <p:sp>
        <p:nvSpPr>
          <p:cNvPr id="10" name="正方形/長方形 9"/>
          <p:cNvSpPr/>
          <p:nvPr/>
        </p:nvSpPr>
        <p:spPr>
          <a:xfrm>
            <a:off x="1399546" y="4056217"/>
            <a:ext cx="9496450" cy="892552"/>
          </a:xfrm>
          <a:prstGeom prst="rect">
            <a:avLst/>
          </a:prstGeom>
        </p:spPr>
        <p:txBody>
          <a:bodyPr wrap="square">
            <a:spAutoFit/>
          </a:bodyPr>
          <a:lstStyle/>
          <a:p>
            <a:r>
              <a:rPr lang="ja-JP" altLang="en-US" sz="2000" dirty="0"/>
              <a:t>つまり・・・</a:t>
            </a:r>
            <a:endParaRPr lang="en-US" altLang="ja-JP" sz="2000" dirty="0"/>
          </a:p>
          <a:p>
            <a:pPr algn="ctr"/>
            <a:r>
              <a:rPr lang="ja-JP" altLang="en-US" sz="3200" dirty="0" smtClean="0"/>
              <a:t>矛盾する情報は理解しようと</a:t>
            </a:r>
            <a:r>
              <a:rPr lang="ja-JP" altLang="en-US" sz="3200" dirty="0"/>
              <a:t>入念</a:t>
            </a:r>
            <a:r>
              <a:rPr lang="ja-JP" altLang="en-US" sz="3200" dirty="0" smtClean="0"/>
              <a:t>に処理される</a:t>
            </a:r>
            <a:endParaRPr lang="ja-JP" altLang="en-US" sz="3200" dirty="0"/>
          </a:p>
        </p:txBody>
      </p:sp>
      <p:sp>
        <p:nvSpPr>
          <p:cNvPr id="6" name="コンテンツ プレースホルダー 2"/>
          <p:cNvSpPr>
            <a:spLocks noGrp="1"/>
          </p:cNvSpPr>
          <p:nvPr>
            <p:ph idx="1"/>
          </p:nvPr>
        </p:nvSpPr>
        <p:spPr>
          <a:xfrm>
            <a:off x="1" y="1516793"/>
            <a:ext cx="12191999" cy="718730"/>
          </a:xfrm>
        </p:spPr>
        <p:txBody>
          <a:bodyPr>
            <a:noAutofit/>
          </a:bodyPr>
          <a:lstStyle/>
          <a:p>
            <a:pPr marL="0" indent="0" algn="ctr">
              <a:buNone/>
            </a:pPr>
            <a:r>
              <a:rPr kumimoji="1" lang="ja-JP" altLang="en-US" sz="6600" dirty="0" smtClean="0"/>
              <a:t>不一致情報の記憶優位</a:t>
            </a:r>
            <a:endParaRPr kumimoji="1" lang="ja-JP" altLang="en-US" sz="6600" dirty="0"/>
          </a:p>
        </p:txBody>
      </p:sp>
      <p:sp>
        <p:nvSpPr>
          <p:cNvPr id="13" name="正方形/長方形 12"/>
          <p:cNvSpPr/>
          <p:nvPr/>
        </p:nvSpPr>
        <p:spPr>
          <a:xfrm>
            <a:off x="0" y="1033849"/>
            <a:ext cx="7539856" cy="523220"/>
          </a:xfrm>
          <a:prstGeom prst="rect">
            <a:avLst/>
          </a:prstGeom>
        </p:spPr>
        <p:txBody>
          <a:bodyPr wrap="square">
            <a:spAutoFit/>
          </a:bodyPr>
          <a:lstStyle/>
          <a:p>
            <a:pPr algn="ctr"/>
            <a:r>
              <a:rPr lang="ja-JP" altLang="en-US" sz="2800" dirty="0" smtClean="0"/>
              <a:t>記憶に残るきっかけとして・・・</a:t>
            </a:r>
            <a:endParaRPr lang="ja-JP" altLang="en-US" sz="2800" dirty="0"/>
          </a:p>
        </p:txBody>
      </p:sp>
      <p:sp>
        <p:nvSpPr>
          <p:cNvPr id="19" name="タイトル 1"/>
          <p:cNvSpPr txBox="1">
            <a:spLocks/>
          </p:cNvSpPr>
          <p:nvPr/>
        </p:nvSpPr>
        <p:spPr>
          <a:xfrm>
            <a:off x="1" y="0"/>
            <a:ext cx="1965278"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仮説導出</a:t>
            </a:r>
            <a:endParaRPr lang="en-US" altLang="ja-JP" sz="2800" dirty="0"/>
          </a:p>
        </p:txBody>
      </p:sp>
      <p:pic>
        <p:nvPicPr>
          <p:cNvPr id="18"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28</a:t>
            </a:fld>
            <a:endParaRPr kumimoji="1" lang="ja-JP" altLang="en-US" dirty="0">
              <a:solidFill>
                <a:schemeClr val="bg1"/>
              </a:solidFill>
            </a:endParaRPr>
          </a:p>
        </p:txBody>
      </p:sp>
      <p:sp>
        <p:nvSpPr>
          <p:cNvPr id="17" name="右矢印 16"/>
          <p:cNvSpPr/>
          <p:nvPr/>
        </p:nvSpPr>
        <p:spPr>
          <a:xfrm>
            <a:off x="904240" y="5410413"/>
            <a:ext cx="1313832" cy="1128499"/>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正方形/長方形 2"/>
          <p:cNvSpPr/>
          <p:nvPr/>
        </p:nvSpPr>
        <p:spPr>
          <a:xfrm>
            <a:off x="2473836" y="5099599"/>
            <a:ext cx="7860613" cy="1692771"/>
          </a:xfrm>
          <a:prstGeom prst="rect">
            <a:avLst/>
          </a:prstGeom>
        </p:spPr>
        <p:txBody>
          <a:bodyPr wrap="none">
            <a:spAutoFit/>
          </a:bodyPr>
          <a:lstStyle/>
          <a:p>
            <a:r>
              <a:rPr lang="ja-JP" altLang="en-US" sz="2400" dirty="0"/>
              <a:t>まとめると・・・</a:t>
            </a:r>
            <a:endParaRPr lang="en-US" altLang="ja-JP" sz="2400" dirty="0"/>
          </a:p>
          <a:p>
            <a:pPr algn="ctr"/>
            <a:r>
              <a:rPr lang="ja-JP" altLang="en-US" sz="4000" dirty="0" smtClean="0"/>
              <a:t>違和感を抱いた情報は</a:t>
            </a:r>
            <a:endParaRPr lang="en-US" altLang="ja-JP" sz="4000" dirty="0" smtClean="0"/>
          </a:p>
          <a:p>
            <a:pPr algn="ctr"/>
            <a:r>
              <a:rPr lang="ja-JP" altLang="en-US" sz="4000" dirty="0" smtClean="0"/>
              <a:t>理解</a:t>
            </a:r>
            <a:r>
              <a:rPr lang="ja-JP" altLang="en-US" sz="4000" dirty="0"/>
              <a:t>しようとするためよく考えられる</a:t>
            </a:r>
          </a:p>
        </p:txBody>
      </p:sp>
    </p:spTree>
    <p:extLst>
      <p:ext uri="{BB962C8B-B14F-4D97-AF65-F5344CB8AC3E}">
        <p14:creationId xmlns:p14="http://schemas.microsoft.com/office/powerpoint/2010/main" xmlns="" val="249215972"/>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角丸四角形 4"/>
          <p:cNvSpPr/>
          <p:nvPr/>
        </p:nvSpPr>
        <p:spPr>
          <a:xfrm>
            <a:off x="801024" y="640768"/>
            <a:ext cx="10589948" cy="913906"/>
          </a:xfrm>
          <a:prstGeom prst="roundRect">
            <a:avLst/>
          </a:prstGeom>
          <a:solidFill>
            <a:schemeClr val="accent1">
              <a:lumMod val="40000"/>
              <a:lumOff val="6000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77"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59" name="角丸四角形 58"/>
          <p:cNvSpPr/>
          <p:nvPr/>
        </p:nvSpPr>
        <p:spPr>
          <a:xfrm>
            <a:off x="6191905" y="1675251"/>
            <a:ext cx="5264793" cy="2993015"/>
          </a:xfrm>
          <a:prstGeom prst="roundRect">
            <a:avLst/>
          </a:prstGeom>
          <a:solidFill>
            <a:srgbClr val="FF5757"/>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43" name="グループ化 42"/>
          <p:cNvGrpSpPr/>
          <p:nvPr/>
        </p:nvGrpSpPr>
        <p:grpSpPr>
          <a:xfrm rot="10800000">
            <a:off x="6684243" y="2121122"/>
            <a:ext cx="1652771" cy="607390"/>
            <a:chOff x="4819973" y="4288437"/>
            <a:chExt cx="5900296" cy="832937"/>
          </a:xfrm>
        </p:grpSpPr>
        <p:cxnSp>
          <p:nvCxnSpPr>
            <p:cNvPr id="44" name="カギ線コネクタ 43"/>
            <p:cNvCxnSpPr/>
            <p:nvPr/>
          </p:nvCxnSpPr>
          <p:spPr>
            <a:xfrm rot="10800000">
              <a:off x="4819973" y="4288437"/>
              <a:ext cx="5900296" cy="797927"/>
            </a:xfrm>
            <a:prstGeom prst="bentConnector3">
              <a:avLst>
                <a:gd name="adj1" fmla="val 99907"/>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rot="10800000" flipV="1">
              <a:off x="10602764" y="4308341"/>
              <a:ext cx="15497" cy="813033"/>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4" name="テキスト ボックス 53"/>
          <p:cNvSpPr txBox="1"/>
          <p:nvPr/>
        </p:nvSpPr>
        <p:spPr>
          <a:xfrm>
            <a:off x="6460201" y="1697088"/>
            <a:ext cx="2307627" cy="400110"/>
          </a:xfrm>
          <a:prstGeom prst="rect">
            <a:avLst/>
          </a:prstGeom>
          <a:noFill/>
          <a:ln w="76200">
            <a:noFill/>
          </a:ln>
        </p:spPr>
        <p:txBody>
          <a:bodyPr wrap="square" rtlCol="0">
            <a:spAutoFit/>
          </a:bodyPr>
          <a:lstStyle/>
          <a:p>
            <a:pPr algn="ctr"/>
            <a:r>
              <a:rPr lang="ja-JP" altLang="en-US" sz="2000" dirty="0" smtClean="0"/>
              <a:t>再生（</a:t>
            </a:r>
            <a:r>
              <a:rPr lang="ja-JP" altLang="en-US" sz="2000" dirty="0"/>
              <a:t>リハーサル）</a:t>
            </a:r>
            <a:endParaRPr kumimoji="1" lang="ja-JP" altLang="en-US" sz="2000" dirty="0"/>
          </a:p>
        </p:txBody>
      </p:sp>
      <p:sp>
        <p:nvSpPr>
          <p:cNvPr id="56" name="テキスト ボックス 55"/>
          <p:cNvSpPr txBox="1"/>
          <p:nvPr/>
        </p:nvSpPr>
        <p:spPr>
          <a:xfrm>
            <a:off x="9884373" y="5258310"/>
            <a:ext cx="2307627" cy="584775"/>
          </a:xfrm>
          <a:prstGeom prst="rect">
            <a:avLst/>
          </a:prstGeom>
          <a:noFill/>
          <a:ln w="76200">
            <a:noFill/>
          </a:ln>
        </p:spPr>
        <p:txBody>
          <a:bodyPr wrap="square" rtlCol="0">
            <a:spAutoFit/>
          </a:bodyPr>
          <a:lstStyle/>
          <a:p>
            <a:r>
              <a:rPr kumimoji="1" lang="ja-JP" altLang="en-US" sz="1600" dirty="0" smtClean="0"/>
              <a:t>参考　横井</a:t>
            </a:r>
            <a:r>
              <a:rPr lang="ja-JP" altLang="en-US" sz="1600" dirty="0" smtClean="0"/>
              <a:t>・久間</a:t>
            </a:r>
            <a:r>
              <a:rPr lang="ja-JP" altLang="en-US" sz="1600" dirty="0"/>
              <a:t>（</a:t>
            </a:r>
            <a:r>
              <a:rPr kumimoji="1" lang="en-US" altLang="ja-JP" sz="1600" dirty="0" smtClean="0"/>
              <a:t>1987</a:t>
            </a:r>
            <a:r>
              <a:rPr kumimoji="1" lang="ja-JP" altLang="en-US" sz="1600" dirty="0" smtClean="0"/>
              <a:t>）</a:t>
            </a:r>
            <a:r>
              <a:rPr lang="ja-JP" altLang="en-US" sz="1600" dirty="0"/>
              <a:t>　</a:t>
            </a:r>
            <a:r>
              <a:rPr lang="ja-JP" altLang="en-US" sz="1600" dirty="0" smtClean="0"/>
              <a:t>　　　　</a:t>
            </a:r>
            <a:endParaRPr lang="en-US" altLang="ja-JP" sz="1600" dirty="0" smtClean="0"/>
          </a:p>
          <a:p>
            <a:r>
              <a:rPr lang="ja-JP" altLang="en-US" sz="1600" dirty="0"/>
              <a:t>　</a:t>
            </a:r>
            <a:r>
              <a:rPr lang="ja-JP" altLang="en-US" sz="1600" dirty="0" smtClean="0"/>
              <a:t>　　　田中</a:t>
            </a:r>
            <a:r>
              <a:rPr lang="ja-JP" altLang="en-US" sz="1600" dirty="0"/>
              <a:t>洋（</a:t>
            </a:r>
            <a:r>
              <a:rPr lang="en-US" altLang="ja-JP" sz="1600" dirty="0"/>
              <a:t>2006</a:t>
            </a:r>
            <a:r>
              <a:rPr lang="ja-JP" altLang="en-US" sz="1600" dirty="0" smtClean="0"/>
              <a:t>）</a:t>
            </a:r>
            <a:endParaRPr lang="ja-JP" altLang="en-US" sz="1600" dirty="0"/>
          </a:p>
        </p:txBody>
      </p:sp>
      <p:grpSp>
        <p:nvGrpSpPr>
          <p:cNvPr id="4" name="グループ化 1"/>
          <p:cNvGrpSpPr/>
          <p:nvPr/>
        </p:nvGrpSpPr>
        <p:grpSpPr>
          <a:xfrm>
            <a:off x="801024" y="2751823"/>
            <a:ext cx="10589949" cy="1756400"/>
            <a:chOff x="801024" y="2751823"/>
            <a:chExt cx="10589949" cy="1756400"/>
          </a:xfrm>
        </p:grpSpPr>
        <p:grpSp>
          <p:nvGrpSpPr>
            <p:cNvPr id="2" name="グループ化 5"/>
            <p:cNvGrpSpPr/>
            <p:nvPr/>
          </p:nvGrpSpPr>
          <p:grpSpPr>
            <a:xfrm>
              <a:off x="801024" y="2751823"/>
              <a:ext cx="10589949" cy="1756400"/>
              <a:chOff x="740651" y="2787138"/>
              <a:chExt cx="10589949" cy="1756400"/>
            </a:xfrm>
          </p:grpSpPr>
          <p:grpSp>
            <p:nvGrpSpPr>
              <p:cNvPr id="19" name="グループ化 7"/>
              <p:cNvGrpSpPr/>
              <p:nvPr/>
            </p:nvGrpSpPr>
            <p:grpSpPr>
              <a:xfrm>
                <a:off x="740651" y="2871728"/>
                <a:ext cx="1737391" cy="1537697"/>
                <a:chOff x="1788912" y="2458580"/>
                <a:chExt cx="2307628" cy="1735810"/>
              </a:xfrm>
              <a:noFill/>
            </p:grpSpPr>
            <p:sp>
              <p:nvSpPr>
                <p:cNvPr id="14" name="角丸四角形 48"/>
                <p:cNvSpPr/>
                <p:nvPr/>
              </p:nvSpPr>
              <p:spPr>
                <a:xfrm>
                  <a:off x="1788913" y="2458580"/>
                  <a:ext cx="2307627" cy="1735810"/>
                </a:xfrm>
                <a:prstGeom prst="roundRect">
                  <a:avLst/>
                </a:prstGeom>
                <a:solidFill>
                  <a:schemeClr val="bg1"/>
                </a:solidFill>
                <a:ln w="762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5" name="テキスト ボックス 49"/>
                <p:cNvSpPr txBox="1"/>
                <p:nvPr/>
              </p:nvSpPr>
              <p:spPr>
                <a:xfrm>
                  <a:off x="1788912" y="3003319"/>
                  <a:ext cx="2307627" cy="646331"/>
                </a:xfrm>
                <a:prstGeom prst="rect">
                  <a:avLst/>
                </a:prstGeom>
                <a:grpFill/>
                <a:ln w="76200">
                  <a:noFill/>
                </a:ln>
              </p:spPr>
              <p:txBody>
                <a:bodyPr wrap="square" rtlCol="0">
                  <a:spAutoFit/>
                </a:bodyPr>
                <a:lstStyle/>
                <a:p>
                  <a:pPr algn="ctr"/>
                  <a:r>
                    <a:rPr kumimoji="1" lang="ja-JP" altLang="en-US" sz="3600" dirty="0" smtClean="0"/>
                    <a:t>情報</a:t>
                  </a:r>
                  <a:endParaRPr kumimoji="1" lang="ja-JP" altLang="en-US" sz="3600" dirty="0"/>
                </a:p>
              </p:txBody>
            </p:sp>
          </p:grpSp>
          <p:grpSp>
            <p:nvGrpSpPr>
              <p:cNvPr id="20" name="グループ化 8"/>
              <p:cNvGrpSpPr/>
              <p:nvPr/>
            </p:nvGrpSpPr>
            <p:grpSpPr>
              <a:xfrm>
                <a:off x="3286316" y="2787138"/>
                <a:ext cx="2416457" cy="1735810"/>
                <a:chOff x="4286890" y="2458580"/>
                <a:chExt cx="2416457" cy="1735810"/>
              </a:xfrm>
              <a:noFill/>
            </p:grpSpPr>
            <p:sp>
              <p:nvSpPr>
                <p:cNvPr id="13" name="角丸四角形 46"/>
                <p:cNvSpPr/>
                <p:nvPr/>
              </p:nvSpPr>
              <p:spPr>
                <a:xfrm>
                  <a:off x="4325680" y="2458580"/>
                  <a:ext cx="2307627" cy="1735810"/>
                </a:xfrm>
                <a:prstGeom prst="roundRect">
                  <a:avLst/>
                </a:prstGeom>
                <a:solidFill>
                  <a:schemeClr val="bg1"/>
                </a:solidFill>
                <a:ln w="76200">
                  <a:solidFill>
                    <a:schemeClr val="accent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テキスト ボックス 47"/>
                <p:cNvSpPr txBox="1"/>
                <p:nvPr/>
              </p:nvSpPr>
              <p:spPr>
                <a:xfrm>
                  <a:off x="4286890" y="3025419"/>
                  <a:ext cx="2416457" cy="584775"/>
                </a:xfrm>
                <a:prstGeom prst="rect">
                  <a:avLst/>
                </a:prstGeom>
                <a:grpFill/>
                <a:ln w="76200">
                  <a:noFill/>
                  <a:prstDash val="solid"/>
                </a:ln>
              </p:spPr>
              <p:txBody>
                <a:bodyPr wrap="square" rtlCol="0">
                  <a:spAutoFit/>
                </a:bodyPr>
                <a:lstStyle/>
                <a:p>
                  <a:pPr algn="ctr"/>
                  <a:r>
                    <a:rPr lang="ja-JP" altLang="en-US" sz="3200" dirty="0" smtClean="0"/>
                    <a:t>感覚レジスタ</a:t>
                  </a:r>
                  <a:endParaRPr kumimoji="1" lang="ja-JP" altLang="en-US" sz="3200" dirty="0"/>
                </a:p>
              </p:txBody>
            </p:sp>
          </p:grpSp>
          <p:grpSp>
            <p:nvGrpSpPr>
              <p:cNvPr id="21" name="グループ化 10"/>
              <p:cNvGrpSpPr/>
              <p:nvPr/>
            </p:nvGrpSpPr>
            <p:grpSpPr>
              <a:xfrm>
                <a:off x="6356816" y="2798055"/>
                <a:ext cx="2075855" cy="1724891"/>
                <a:chOff x="6862446" y="2458580"/>
                <a:chExt cx="2307628" cy="1735810"/>
              </a:xfrm>
              <a:solidFill>
                <a:schemeClr val="bg1"/>
              </a:solidFill>
            </p:grpSpPr>
            <p:sp>
              <p:nvSpPr>
                <p:cNvPr id="12" name="角丸四角形 41"/>
                <p:cNvSpPr/>
                <p:nvPr/>
              </p:nvSpPr>
              <p:spPr>
                <a:xfrm>
                  <a:off x="6862447" y="2458580"/>
                  <a:ext cx="2307627" cy="1735810"/>
                </a:xfrm>
                <a:prstGeom prst="roundRect">
                  <a:avLst/>
                </a:prstGeom>
                <a:grpFill/>
                <a:ln w="762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 name="テキスト ボックス 45"/>
                <p:cNvSpPr txBox="1"/>
                <p:nvPr/>
              </p:nvSpPr>
              <p:spPr>
                <a:xfrm>
                  <a:off x="6862446" y="2998982"/>
                  <a:ext cx="2307627" cy="646331"/>
                </a:xfrm>
                <a:prstGeom prst="rect">
                  <a:avLst/>
                </a:prstGeom>
                <a:noFill/>
                <a:ln w="76200">
                  <a:noFill/>
                </a:ln>
              </p:spPr>
              <p:txBody>
                <a:bodyPr wrap="square" rtlCol="0">
                  <a:spAutoFit/>
                </a:bodyPr>
                <a:lstStyle/>
                <a:p>
                  <a:pPr algn="ctr"/>
                  <a:r>
                    <a:rPr lang="ja-JP" altLang="en-US" sz="3600" dirty="0" smtClean="0"/>
                    <a:t>短期記憶</a:t>
                  </a:r>
                  <a:endParaRPr kumimoji="1" lang="ja-JP" altLang="en-US" sz="3600" dirty="0"/>
                </a:p>
              </p:txBody>
            </p:sp>
          </p:grpSp>
          <p:grpSp>
            <p:nvGrpSpPr>
              <p:cNvPr id="22" name="グループ化 24"/>
              <p:cNvGrpSpPr/>
              <p:nvPr/>
            </p:nvGrpSpPr>
            <p:grpSpPr>
              <a:xfrm>
                <a:off x="9296459" y="2812066"/>
                <a:ext cx="2034141" cy="1731472"/>
                <a:chOff x="9399213" y="2458580"/>
                <a:chExt cx="2307628" cy="1735810"/>
              </a:xfrm>
              <a:solidFill>
                <a:schemeClr val="bg1"/>
              </a:solidFill>
            </p:grpSpPr>
            <p:sp>
              <p:nvSpPr>
                <p:cNvPr id="10" name="角丸四角形 39"/>
                <p:cNvSpPr/>
                <p:nvPr/>
              </p:nvSpPr>
              <p:spPr>
                <a:xfrm>
                  <a:off x="9399214" y="2458580"/>
                  <a:ext cx="2307627" cy="1735810"/>
                </a:xfrm>
                <a:prstGeom prst="roundRect">
                  <a:avLst/>
                </a:prstGeom>
                <a:grpFill/>
                <a:ln w="762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テキスト ボックス 40"/>
                <p:cNvSpPr txBox="1"/>
                <p:nvPr/>
              </p:nvSpPr>
              <p:spPr>
                <a:xfrm>
                  <a:off x="9399213" y="2998981"/>
                  <a:ext cx="2307627" cy="646331"/>
                </a:xfrm>
                <a:prstGeom prst="rect">
                  <a:avLst/>
                </a:prstGeom>
                <a:noFill/>
                <a:ln w="76200">
                  <a:noFill/>
                </a:ln>
              </p:spPr>
              <p:txBody>
                <a:bodyPr wrap="square" rtlCol="0">
                  <a:spAutoFit/>
                </a:bodyPr>
                <a:lstStyle/>
                <a:p>
                  <a:pPr algn="ctr"/>
                  <a:r>
                    <a:rPr lang="ja-JP" altLang="en-US" sz="3600" dirty="0"/>
                    <a:t>長</a:t>
                  </a:r>
                  <a:r>
                    <a:rPr lang="ja-JP" altLang="en-US" sz="3600" dirty="0" smtClean="0"/>
                    <a:t>期記憶</a:t>
                  </a:r>
                  <a:endParaRPr kumimoji="1" lang="ja-JP" altLang="en-US" sz="3600" dirty="0"/>
                </a:p>
              </p:txBody>
            </p:sp>
          </p:grpSp>
          <p:grpSp>
            <p:nvGrpSpPr>
              <p:cNvPr id="28" name="グループ化 28"/>
              <p:cNvGrpSpPr/>
              <p:nvPr/>
            </p:nvGrpSpPr>
            <p:grpSpPr>
              <a:xfrm>
                <a:off x="2641284" y="3296933"/>
                <a:ext cx="6529078" cy="716218"/>
                <a:chOff x="2819213" y="2968374"/>
                <a:chExt cx="6529078" cy="716218"/>
              </a:xfrm>
            </p:grpSpPr>
            <p:grpSp>
              <p:nvGrpSpPr>
                <p:cNvPr id="26" name="グループ化 30"/>
                <p:cNvGrpSpPr/>
                <p:nvPr/>
              </p:nvGrpSpPr>
              <p:grpSpPr>
                <a:xfrm>
                  <a:off x="2819213" y="2968374"/>
                  <a:ext cx="3636481" cy="716218"/>
                  <a:chOff x="2958695" y="2968374"/>
                  <a:chExt cx="3636481" cy="716218"/>
                </a:xfrm>
              </p:grpSpPr>
              <p:sp>
                <p:nvSpPr>
                  <p:cNvPr id="23" name="右矢印 36"/>
                  <p:cNvSpPr/>
                  <p:nvPr/>
                </p:nvSpPr>
                <p:spPr>
                  <a:xfrm>
                    <a:off x="2958695" y="2968374"/>
                    <a:ext cx="522191" cy="716218"/>
                  </a:xfrm>
                  <a:prstGeom prst="rightArrow">
                    <a:avLst>
                      <a:gd name="adj1" fmla="val 50000"/>
                      <a:gd name="adj2" fmla="val 55936"/>
                    </a:avLst>
                  </a:prstGeom>
                  <a:solidFill>
                    <a:schemeClr val="bg1"/>
                  </a:solid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右矢印 38"/>
                  <p:cNvSpPr/>
                  <p:nvPr/>
                </p:nvSpPr>
                <p:spPr>
                  <a:xfrm>
                    <a:off x="6072985" y="2968374"/>
                    <a:ext cx="522191" cy="716218"/>
                  </a:xfrm>
                  <a:prstGeom prst="rightArrow">
                    <a:avLst>
                      <a:gd name="adj1" fmla="val 50000"/>
                      <a:gd name="adj2" fmla="val 55936"/>
                    </a:avLst>
                  </a:prstGeom>
                  <a:solidFill>
                    <a:schemeClr val="bg1"/>
                  </a:solid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27" name="左右矢印 34"/>
                <p:cNvSpPr/>
                <p:nvPr/>
              </p:nvSpPr>
              <p:spPr>
                <a:xfrm>
                  <a:off x="8736697" y="2971378"/>
                  <a:ext cx="611594" cy="681276"/>
                </a:xfrm>
                <a:prstGeom prst="leftRightArrow">
                  <a:avLst>
                    <a:gd name="adj1" fmla="val 41344"/>
                    <a:gd name="adj2" fmla="val 34853"/>
                  </a:avLst>
                </a:prstGeom>
                <a:solidFill>
                  <a:schemeClr val="bg1"/>
                </a:solidFill>
                <a:ln w="571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sp>
          <p:nvSpPr>
            <p:cNvPr id="57" name="テキスト ボックス 6"/>
            <p:cNvSpPr txBox="1"/>
            <p:nvPr/>
          </p:nvSpPr>
          <p:spPr>
            <a:xfrm>
              <a:off x="3325106" y="4055216"/>
              <a:ext cx="2416457" cy="400110"/>
            </a:xfrm>
            <a:prstGeom prst="rect">
              <a:avLst/>
            </a:prstGeom>
            <a:noFill/>
            <a:ln w="76200">
              <a:noFill/>
            </a:ln>
          </p:spPr>
          <p:txBody>
            <a:bodyPr wrap="square" rtlCol="0">
              <a:spAutoFit/>
            </a:bodyPr>
            <a:lstStyle/>
            <a:p>
              <a:pPr algn="ctr"/>
              <a:r>
                <a:rPr lang="ja-JP" altLang="en-US" sz="2000" smtClean="0"/>
                <a:t>情報必要性判断</a:t>
              </a:r>
              <a:endParaRPr kumimoji="1" lang="ja-JP" altLang="en-US" sz="2000" dirty="0"/>
            </a:p>
          </p:txBody>
        </p:sp>
      </p:grpSp>
      <p:sp>
        <p:nvSpPr>
          <p:cNvPr id="60" name="テキスト ボックス 59"/>
          <p:cNvSpPr txBox="1"/>
          <p:nvPr/>
        </p:nvSpPr>
        <p:spPr>
          <a:xfrm>
            <a:off x="5908941" y="4726378"/>
            <a:ext cx="5830720" cy="461665"/>
          </a:xfrm>
          <a:prstGeom prst="rect">
            <a:avLst/>
          </a:prstGeom>
          <a:noFill/>
          <a:ln w="76200">
            <a:noFill/>
          </a:ln>
        </p:spPr>
        <p:txBody>
          <a:bodyPr wrap="square" rtlCol="0">
            <a:spAutoFit/>
          </a:bodyPr>
          <a:lstStyle/>
          <a:p>
            <a:pPr algn="ctr"/>
            <a:r>
              <a:rPr lang="ja-JP" altLang="en-US" sz="2400" dirty="0" smtClean="0"/>
              <a:t>より入念に記憶の処理が行われる</a:t>
            </a:r>
            <a:endParaRPr kumimoji="1" lang="ja-JP" altLang="en-US" sz="2400" dirty="0"/>
          </a:p>
        </p:txBody>
      </p:sp>
      <p:sp>
        <p:nvSpPr>
          <p:cNvPr id="30" name="コンテンツ プレースホルダー 2"/>
          <p:cNvSpPr>
            <a:spLocks noGrp="1"/>
          </p:cNvSpPr>
          <p:nvPr>
            <p:ph idx="1"/>
          </p:nvPr>
        </p:nvSpPr>
        <p:spPr>
          <a:xfrm>
            <a:off x="0" y="772978"/>
            <a:ext cx="12191998" cy="718730"/>
          </a:xfrm>
        </p:spPr>
        <p:txBody>
          <a:bodyPr>
            <a:noAutofit/>
          </a:bodyPr>
          <a:lstStyle/>
          <a:p>
            <a:pPr marL="0" indent="0" algn="ctr">
              <a:buNone/>
            </a:pPr>
            <a:r>
              <a:rPr kumimoji="1" lang="ja-JP" altLang="en-US" sz="4400" dirty="0" smtClean="0"/>
              <a:t>不一致情報の記憶優位と併せて考えると・・・</a:t>
            </a:r>
            <a:endParaRPr kumimoji="1" lang="ja-JP" altLang="en-US" sz="4400" dirty="0"/>
          </a:p>
        </p:txBody>
      </p:sp>
      <p:grpSp>
        <p:nvGrpSpPr>
          <p:cNvPr id="32" name="グループ化 1"/>
          <p:cNvGrpSpPr/>
          <p:nvPr/>
        </p:nvGrpSpPr>
        <p:grpSpPr>
          <a:xfrm>
            <a:off x="1951637" y="5453104"/>
            <a:ext cx="8250810" cy="1261884"/>
            <a:chOff x="968068" y="5535898"/>
            <a:chExt cx="10614319" cy="1261884"/>
          </a:xfrm>
        </p:grpSpPr>
        <p:sp>
          <p:nvSpPr>
            <p:cNvPr id="33" name="テキスト ボックス 2"/>
            <p:cNvSpPr txBox="1"/>
            <p:nvPr/>
          </p:nvSpPr>
          <p:spPr>
            <a:xfrm>
              <a:off x="1603866" y="5535898"/>
              <a:ext cx="9978521" cy="1261884"/>
            </a:xfrm>
            <a:prstGeom prst="rect">
              <a:avLst/>
            </a:prstGeom>
            <a:noFill/>
          </p:spPr>
          <p:txBody>
            <a:bodyPr wrap="square" rtlCol="0">
              <a:spAutoFit/>
            </a:bodyPr>
            <a:lstStyle/>
            <a:p>
              <a:pPr algn="ctr"/>
              <a:r>
                <a:rPr kumimoji="1" lang="ja-JP" altLang="en-US" sz="2800" u="sng" dirty="0" smtClean="0"/>
                <a:t>違和感</a:t>
              </a:r>
              <a:r>
                <a:rPr lang="ja-JP" altLang="en-US" sz="2800" u="sng" dirty="0" smtClean="0"/>
                <a:t>を抱いた</a:t>
              </a:r>
              <a:r>
                <a:rPr kumimoji="1" lang="ja-JP" altLang="en-US" sz="2800" u="sng" dirty="0" smtClean="0"/>
                <a:t>情報</a:t>
              </a:r>
              <a:r>
                <a:rPr kumimoji="1" lang="ja-JP" altLang="en-US" sz="2400" dirty="0" smtClean="0"/>
                <a:t>はよく考えられるため、</a:t>
              </a:r>
              <a:endParaRPr kumimoji="1" lang="en-US" altLang="ja-JP" sz="2400" dirty="0" smtClean="0"/>
            </a:p>
            <a:p>
              <a:pPr algn="ctr"/>
              <a:r>
                <a:rPr lang="ja-JP" altLang="en-US" sz="4800" dirty="0" smtClean="0"/>
                <a:t>記憶に残るようになる</a:t>
              </a:r>
              <a:endParaRPr kumimoji="1" lang="ja-JP" altLang="en-US" sz="4800" dirty="0"/>
            </a:p>
          </p:txBody>
        </p:sp>
        <p:sp>
          <p:nvSpPr>
            <p:cNvPr id="34" name="右矢印 4"/>
            <p:cNvSpPr/>
            <p:nvPr/>
          </p:nvSpPr>
          <p:spPr>
            <a:xfrm>
              <a:off x="968068" y="5610297"/>
              <a:ext cx="1575740" cy="1126697"/>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36" name="タイトル 1"/>
          <p:cNvSpPr txBox="1">
            <a:spLocks/>
          </p:cNvSpPr>
          <p:nvPr/>
        </p:nvSpPr>
        <p:spPr>
          <a:xfrm>
            <a:off x="1" y="0"/>
            <a:ext cx="1965278"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仮説導出</a:t>
            </a:r>
            <a:endParaRPr lang="en-US" altLang="ja-JP" sz="2800" dirty="0"/>
          </a:p>
        </p:txBody>
      </p:sp>
      <p:sp>
        <p:nvSpPr>
          <p:cNvPr id="3" name="正方形/長方形 2"/>
          <p:cNvSpPr/>
          <p:nvPr/>
        </p:nvSpPr>
        <p:spPr>
          <a:xfrm>
            <a:off x="5677296" y="2543846"/>
            <a:ext cx="418704" cy="369332"/>
          </a:xfrm>
          <a:prstGeom prst="rect">
            <a:avLst/>
          </a:prstGeom>
        </p:spPr>
        <p:txBody>
          <a:bodyPr wrap="none">
            <a:spAutoFit/>
          </a:bodyPr>
          <a:lstStyle/>
          <a:p>
            <a:fld id="{A99D720A-4AD5-4DCF-885F-DE5297996123}" type="slidenum">
              <a:rPr lang="ja-JP" altLang="en-US">
                <a:solidFill>
                  <a:schemeClr val="bg1"/>
                </a:solidFill>
              </a:rPr>
              <a:pPr/>
              <a:t>29</a:t>
            </a:fld>
            <a:endParaRPr lang="ja-JP" altLang="en-US" dirty="0"/>
          </a:p>
        </p:txBody>
      </p:sp>
      <p:sp>
        <p:nvSpPr>
          <p:cNvPr id="76" name="スライド番号プレースホルダー 75"/>
          <p:cNvSpPr>
            <a:spLocks noGrp="1"/>
          </p:cNvSpPr>
          <p:nvPr>
            <p:ph type="sldNum" sz="quarter" idx="12"/>
          </p:nvPr>
        </p:nvSpPr>
        <p:spPr/>
        <p:txBody>
          <a:bodyPr/>
          <a:lstStyle/>
          <a:p>
            <a:fld id="{A99D720A-4AD5-4DCF-885F-DE5297996123}" type="slidenum">
              <a:rPr kumimoji="1" lang="ja-JP" altLang="en-US" smtClean="0">
                <a:solidFill>
                  <a:schemeClr val="bg1"/>
                </a:solidFill>
              </a:rPr>
              <a:pPr/>
              <a:t>29</a:t>
            </a:fld>
            <a:endParaRPr kumimoji="1" lang="ja-JP" altLang="en-US" dirty="0">
              <a:solidFill>
                <a:schemeClr val="bg1"/>
              </a:solidFill>
            </a:endParaRPr>
          </a:p>
        </p:txBody>
      </p:sp>
    </p:spTree>
    <p:extLst>
      <p:ext uri="{BB962C8B-B14F-4D97-AF65-F5344CB8AC3E}">
        <p14:creationId xmlns:p14="http://schemas.microsoft.com/office/powerpoint/2010/main" xmlns="" val="3030185371"/>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5"/>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a:xfrm>
            <a:off x="838200" y="1825625"/>
            <a:ext cx="10515600" cy="4895850"/>
          </a:xfrm>
        </p:spPr>
        <p:txBody>
          <a:bodyPr>
            <a:normAutofit/>
          </a:bodyPr>
          <a:lstStyle/>
          <a:p>
            <a:pPr marL="0" indent="0">
              <a:buNone/>
            </a:pPr>
            <a:r>
              <a:rPr kumimoji="1" lang="ja-JP" altLang="en-US" sz="3200" u="sng" dirty="0" smtClean="0">
                <a:solidFill>
                  <a:srgbClr val="FF0000"/>
                </a:solidFill>
              </a:rPr>
              <a:t>現状分析と</a:t>
            </a:r>
            <a:r>
              <a:rPr lang="ja-JP" altLang="en-US" sz="3200" u="sng" dirty="0" smtClean="0">
                <a:solidFill>
                  <a:srgbClr val="FF0000"/>
                </a:solidFill>
              </a:rPr>
              <a:t>問題意識</a:t>
            </a:r>
            <a:endParaRPr lang="en-US" altLang="ja-JP" sz="3200" u="sng" dirty="0" smtClean="0">
              <a:solidFill>
                <a:srgbClr val="FF0000"/>
              </a:solidFill>
            </a:endParaRPr>
          </a:p>
          <a:p>
            <a:pPr marL="0" indent="0">
              <a:buNone/>
            </a:pPr>
            <a:r>
              <a:rPr lang="ja-JP" altLang="en-US" sz="3200" dirty="0" smtClean="0"/>
              <a:t>研究目的</a:t>
            </a:r>
            <a:r>
              <a:rPr lang="ja-JP" altLang="en-US" sz="3200" dirty="0"/>
              <a:t>と</a:t>
            </a:r>
            <a:r>
              <a:rPr kumimoji="1" lang="ja-JP" altLang="en-US" sz="3200" dirty="0" smtClean="0"/>
              <a:t>仮説導出</a:t>
            </a:r>
            <a:endParaRPr kumimoji="1" lang="en-US" altLang="ja-JP" sz="3200" dirty="0" smtClean="0"/>
          </a:p>
          <a:p>
            <a:pPr marL="0" indent="0">
              <a:buNone/>
            </a:pPr>
            <a:r>
              <a:rPr lang="ja-JP" altLang="en-US" sz="3200" dirty="0" smtClean="0"/>
              <a:t>仮説検証</a:t>
            </a:r>
            <a:endParaRPr kumimoji="1" lang="en-US" altLang="ja-JP" sz="3200" dirty="0" smtClean="0"/>
          </a:p>
          <a:p>
            <a:pPr marL="0" indent="0">
              <a:buNone/>
            </a:pPr>
            <a:r>
              <a:rPr kumimoji="1" lang="ja-JP" altLang="en-US" sz="3200" dirty="0" smtClean="0"/>
              <a:t>インプリケーションと課題</a:t>
            </a:r>
            <a:endParaRPr kumimoji="1" lang="en-US" altLang="ja-JP" sz="3200" dirty="0" smtClean="0"/>
          </a:p>
          <a:p>
            <a:pPr marL="0" indent="0">
              <a:buNone/>
            </a:pPr>
            <a:endParaRPr kumimoji="1" lang="en-US" altLang="ja-JP" sz="3200" dirty="0" smtClean="0"/>
          </a:p>
          <a:p>
            <a:pPr marL="0" indent="0">
              <a:buNone/>
            </a:pPr>
            <a:endParaRPr kumimoji="1" lang="ja-JP" altLang="en-US" dirty="0"/>
          </a:p>
        </p:txBody>
      </p:sp>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3</a:t>
            </a:fld>
            <a:endParaRPr kumimoji="1" lang="ja-JP" altLang="en-US" dirty="0">
              <a:solidFill>
                <a:schemeClr val="bg1"/>
              </a:solidFill>
            </a:endParaRPr>
          </a:p>
        </p:txBody>
      </p:sp>
      <p:pic>
        <p:nvPicPr>
          <p:cNvPr id="5" name="図 4"/>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6416845" y="1027906"/>
            <a:ext cx="5224272" cy="4608576"/>
          </a:xfrm>
          <a:prstGeom prst="rect">
            <a:avLst/>
          </a:prstGeom>
        </p:spPr>
      </p:pic>
    </p:spTree>
    <p:extLst>
      <p:ext uri="{BB962C8B-B14F-4D97-AF65-F5344CB8AC3E}">
        <p14:creationId xmlns:p14="http://schemas.microsoft.com/office/powerpoint/2010/main" xmlns="" val="2638899375"/>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図 1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891129" y="360398"/>
            <a:ext cx="8692896" cy="1700784"/>
          </a:xfrm>
          <a:prstGeom prst="rect">
            <a:avLst/>
          </a:prstGeom>
        </p:spPr>
      </p:pic>
      <p:sp>
        <p:nvSpPr>
          <p:cNvPr id="5" name="角丸四角形 15"/>
          <p:cNvSpPr/>
          <p:nvPr/>
        </p:nvSpPr>
        <p:spPr>
          <a:xfrm>
            <a:off x="2401944" y="2233118"/>
            <a:ext cx="7685931" cy="2991313"/>
          </a:xfrm>
          <a:prstGeom prst="roundRect">
            <a:avLst/>
          </a:prstGeom>
          <a:noFill/>
          <a:ln w="76200">
            <a:solidFill>
              <a:srgbClr val="7A1E5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コンテンツ プレースホルダー 2"/>
          <p:cNvSpPr txBox="1">
            <a:spLocks/>
          </p:cNvSpPr>
          <p:nvPr/>
        </p:nvSpPr>
        <p:spPr>
          <a:xfrm>
            <a:off x="2692871" y="2663219"/>
            <a:ext cx="7104075" cy="2625044"/>
          </a:xfrm>
          <a:prstGeom prst="rect">
            <a:avLst/>
          </a:prstGeom>
          <a:ln>
            <a:no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endParaRPr lang="en-US" altLang="ja-JP" sz="1200" dirty="0"/>
          </a:p>
          <a:p>
            <a:pPr marL="0" indent="0">
              <a:buFont typeface="Arial" panose="020B0604020202020204" pitchFamily="34" charset="0"/>
              <a:buNone/>
            </a:pPr>
            <a:r>
              <a:rPr lang="ja-JP" altLang="en-US" sz="3200" dirty="0"/>
              <a:t>・鼻輪</a:t>
            </a:r>
            <a:endParaRPr lang="en-US" altLang="ja-JP" sz="3600" dirty="0"/>
          </a:p>
          <a:p>
            <a:pPr marL="0" indent="0">
              <a:buFont typeface="Arial" panose="020B0604020202020204" pitchFamily="34" charset="0"/>
              <a:buNone/>
            </a:pPr>
            <a:r>
              <a:rPr lang="ja-JP" altLang="en-US" sz="3200" dirty="0"/>
              <a:t>・各々の名前</a:t>
            </a:r>
            <a:r>
              <a:rPr lang="ja-JP" altLang="en-US" sz="3200"/>
              <a:t>でなく個体</a:t>
            </a:r>
            <a:r>
              <a:rPr lang="ja-JP" altLang="en-US" sz="3200" smtClean="0"/>
              <a:t>識別番号</a:t>
            </a:r>
            <a:r>
              <a:rPr lang="ja-JP" altLang="en-US" sz="3200" dirty="0"/>
              <a:t>で呼ぶ</a:t>
            </a:r>
            <a:endParaRPr lang="en-US" altLang="ja-JP" sz="3600" dirty="0"/>
          </a:p>
          <a:p>
            <a:pPr marL="0" indent="0">
              <a:buFont typeface="Arial" panose="020B0604020202020204" pitchFamily="34" charset="0"/>
              <a:buNone/>
            </a:pPr>
            <a:r>
              <a:rPr lang="ja-JP" altLang="en-US" sz="3200" dirty="0"/>
              <a:t>・配属先（進路先）</a:t>
            </a:r>
            <a:endParaRPr lang="en-US" altLang="ja-JP" sz="4400" dirty="0"/>
          </a:p>
          <a:p>
            <a:pPr marL="0" indent="0">
              <a:buFont typeface="Arial" panose="020B0604020202020204" pitchFamily="34" charset="0"/>
              <a:buNone/>
            </a:pPr>
            <a:r>
              <a:rPr lang="ja-JP" altLang="en-US" sz="3200" dirty="0"/>
              <a:t>・食肉加工業社への配属でざわめく場内</a:t>
            </a:r>
            <a:endParaRPr lang="en-US" altLang="ja-JP" sz="4400" dirty="0"/>
          </a:p>
        </p:txBody>
      </p:sp>
      <p:grpSp>
        <p:nvGrpSpPr>
          <p:cNvPr id="6" name="グループ化 1"/>
          <p:cNvGrpSpPr/>
          <p:nvPr/>
        </p:nvGrpSpPr>
        <p:grpSpPr>
          <a:xfrm>
            <a:off x="1488023" y="5401704"/>
            <a:ext cx="8494177" cy="1446550"/>
            <a:chOff x="3945863" y="5824596"/>
            <a:chExt cx="6802193" cy="1446550"/>
          </a:xfrm>
        </p:grpSpPr>
        <p:sp>
          <p:nvSpPr>
            <p:cNvPr id="7" name="正方形/長方形 4"/>
            <p:cNvSpPr/>
            <p:nvPr/>
          </p:nvSpPr>
          <p:spPr>
            <a:xfrm>
              <a:off x="4653883" y="5824596"/>
              <a:ext cx="6094173" cy="1446550"/>
            </a:xfrm>
            <a:prstGeom prst="rect">
              <a:avLst/>
            </a:prstGeom>
          </p:spPr>
          <p:txBody>
            <a:bodyPr wrap="square">
              <a:spAutoFit/>
            </a:bodyPr>
            <a:lstStyle/>
            <a:p>
              <a:pPr algn="ctr"/>
              <a:r>
                <a:rPr lang="ja-JP" altLang="en-US" sz="2800" dirty="0" smtClean="0"/>
                <a:t>視聴者が経験したことのある卒業式とは異なり、</a:t>
              </a:r>
              <a:endParaRPr lang="en-US" altLang="ja-JP" sz="2800" dirty="0" smtClean="0"/>
            </a:p>
            <a:p>
              <a:pPr algn="ctr"/>
              <a:r>
                <a:rPr lang="ja-JP" altLang="en-US" sz="6000" dirty="0" smtClean="0"/>
                <a:t>違和感を抱く</a:t>
              </a:r>
              <a:endParaRPr lang="en-US" altLang="ja-JP" sz="6000" dirty="0" smtClean="0"/>
            </a:p>
          </p:txBody>
        </p:sp>
        <p:sp>
          <p:nvSpPr>
            <p:cNvPr id="8" name="右矢印 10"/>
            <p:cNvSpPr/>
            <p:nvPr/>
          </p:nvSpPr>
          <p:spPr>
            <a:xfrm>
              <a:off x="3945863" y="6206470"/>
              <a:ext cx="924476" cy="951235"/>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9" name="タイトル 1"/>
          <p:cNvSpPr txBox="1">
            <a:spLocks/>
          </p:cNvSpPr>
          <p:nvPr/>
        </p:nvSpPr>
        <p:spPr>
          <a:xfrm>
            <a:off x="1" y="0"/>
            <a:ext cx="1965278"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仮説導出</a:t>
            </a:r>
            <a:endParaRPr lang="en-US" altLang="ja-JP" sz="2800" dirty="0"/>
          </a:p>
        </p:txBody>
      </p:sp>
      <p:sp>
        <p:nvSpPr>
          <p:cNvPr id="10" name="タイトル 1"/>
          <p:cNvSpPr txBox="1">
            <a:spLocks/>
          </p:cNvSpPr>
          <p:nvPr/>
        </p:nvSpPr>
        <p:spPr>
          <a:xfrm>
            <a:off x="5476639" y="1212816"/>
            <a:ext cx="4611236" cy="909970"/>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smtClean="0"/>
              <a:t>で考えてみると・・・</a:t>
            </a:r>
            <a:endParaRPr lang="ja-JP" altLang="en-US" dirty="0"/>
          </a:p>
        </p:txBody>
      </p:sp>
      <p:sp>
        <p:nvSpPr>
          <p:cNvPr id="11" name="タイトル 1"/>
          <p:cNvSpPr txBox="1">
            <a:spLocks/>
          </p:cNvSpPr>
          <p:nvPr/>
        </p:nvSpPr>
        <p:spPr>
          <a:xfrm>
            <a:off x="3753609" y="2281515"/>
            <a:ext cx="5463619" cy="454985"/>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4000" dirty="0"/>
              <a:t>違和感</a:t>
            </a:r>
            <a:r>
              <a:rPr lang="ja-JP" altLang="en-US" sz="4000"/>
              <a:t>を抱く</a:t>
            </a:r>
            <a:r>
              <a:rPr lang="ja-JP" altLang="en-US" sz="4000" smtClean="0"/>
              <a:t>要因</a:t>
            </a:r>
            <a:endParaRPr lang="ja-JP" altLang="en-US" sz="3200" dirty="0"/>
          </a:p>
        </p:txBody>
      </p:sp>
      <p:sp>
        <p:nvSpPr>
          <p:cNvPr id="12" name="タイトル 1"/>
          <p:cNvSpPr txBox="1">
            <a:spLocks/>
          </p:cNvSpPr>
          <p:nvPr/>
        </p:nvSpPr>
        <p:spPr>
          <a:xfrm>
            <a:off x="1770330" y="474278"/>
            <a:ext cx="8813695" cy="454985"/>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a:t>違和感の</a:t>
            </a:r>
            <a:r>
              <a:rPr lang="ja-JP" altLang="en-US" sz="2400"/>
              <a:t>強い擬人化広告</a:t>
            </a:r>
            <a:r>
              <a:rPr lang="en-US" altLang="ja-JP" sz="2400"/>
              <a:t>×</a:t>
            </a:r>
            <a:r>
              <a:rPr lang="ja-JP" altLang="en-US" sz="2400" dirty="0"/>
              <a:t>　</a:t>
            </a:r>
            <a:r>
              <a:rPr lang="ja-JP" altLang="en-US" sz="2400"/>
              <a:t>不一致情報の記憶</a:t>
            </a:r>
            <a:r>
              <a:rPr lang="ja-JP" altLang="en-US" sz="2400" smtClean="0"/>
              <a:t>優位</a:t>
            </a:r>
            <a:endParaRPr lang="ja-JP" altLang="en-US" sz="2400" dirty="0"/>
          </a:p>
        </p:txBody>
      </p:sp>
      <p:pic>
        <p:nvPicPr>
          <p:cNvPr id="14" name="図 1"/>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3" name="スライド番号プレースホルダー 2"/>
          <p:cNvSpPr>
            <a:spLocks noGrp="1"/>
          </p:cNvSpPr>
          <p:nvPr>
            <p:ph type="sldNum" sz="quarter" idx="12"/>
          </p:nvPr>
        </p:nvSpPr>
        <p:spPr/>
        <p:txBody>
          <a:bodyPr/>
          <a:lstStyle/>
          <a:p>
            <a:fld id="{A99D720A-4AD5-4DCF-885F-DE5297996123}" type="slidenum">
              <a:rPr kumimoji="1" lang="ja-JP" altLang="en-US" smtClean="0">
                <a:solidFill>
                  <a:schemeClr val="bg1"/>
                </a:solidFill>
              </a:rPr>
              <a:pPr/>
              <a:t>30</a:t>
            </a:fld>
            <a:endParaRPr kumimoji="1" lang="ja-JP" altLang="en-US">
              <a:solidFill>
                <a:schemeClr val="bg1"/>
              </a:solidFill>
            </a:endParaRPr>
          </a:p>
        </p:txBody>
      </p:sp>
    </p:spTree>
    <p:extLst>
      <p:ext uri="{BB962C8B-B14F-4D97-AF65-F5344CB8AC3E}">
        <p14:creationId xmlns:p14="http://schemas.microsoft.com/office/powerpoint/2010/main" xmlns="" val="2489113644"/>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902121" y="664965"/>
            <a:ext cx="8692896" cy="1700784"/>
          </a:xfrm>
          <a:prstGeom prst="rect">
            <a:avLst/>
          </a:prstGeom>
        </p:spPr>
      </p:pic>
      <p:pic>
        <p:nvPicPr>
          <p:cNvPr id="61" name="図 1"/>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5" name="タイトル 1"/>
          <p:cNvSpPr txBox="1">
            <a:spLocks/>
          </p:cNvSpPr>
          <p:nvPr/>
        </p:nvSpPr>
        <p:spPr>
          <a:xfrm>
            <a:off x="1" y="0"/>
            <a:ext cx="1965278"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仮説導出</a:t>
            </a:r>
            <a:endParaRPr lang="en-US" altLang="ja-JP" sz="2800" dirty="0"/>
          </a:p>
        </p:txBody>
      </p:sp>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solidFill>
                  <a:schemeClr val="bg1"/>
                </a:solidFill>
              </a:rPr>
              <a:pPr/>
              <a:t>31</a:t>
            </a:fld>
            <a:endParaRPr kumimoji="1" lang="ja-JP" altLang="en-US" dirty="0">
              <a:solidFill>
                <a:schemeClr val="bg1"/>
              </a:solidFill>
            </a:endParaRPr>
          </a:p>
        </p:txBody>
      </p:sp>
      <p:sp>
        <p:nvSpPr>
          <p:cNvPr id="49" name="テキスト ボックス 48"/>
          <p:cNvSpPr txBox="1"/>
          <p:nvPr/>
        </p:nvSpPr>
        <p:spPr>
          <a:xfrm>
            <a:off x="4917056" y="1539001"/>
            <a:ext cx="5750399" cy="646331"/>
          </a:xfrm>
          <a:prstGeom prst="rect">
            <a:avLst/>
          </a:prstGeom>
          <a:noFill/>
        </p:spPr>
        <p:txBody>
          <a:bodyPr wrap="square" rtlCol="0">
            <a:spAutoFit/>
          </a:bodyPr>
          <a:lstStyle/>
          <a:p>
            <a:pPr algn="ctr"/>
            <a:r>
              <a:rPr kumimoji="1" lang="ja-JP" altLang="en-US" sz="3600" smtClean="0"/>
              <a:t>を</a:t>
            </a:r>
            <a:r>
              <a:rPr lang="ja-JP" altLang="en-US" sz="3600" dirty="0"/>
              <a:t>記</a:t>
            </a:r>
            <a:r>
              <a:rPr lang="ja-JP" altLang="en-US" sz="3600"/>
              <a:t>憶の</a:t>
            </a:r>
            <a:r>
              <a:rPr lang="ja-JP" altLang="en-US" sz="3600" smtClean="0"/>
              <a:t>構造</a:t>
            </a:r>
            <a:r>
              <a:rPr kumimoji="1" lang="ja-JP" altLang="en-US" sz="3600" smtClean="0"/>
              <a:t>で</a:t>
            </a:r>
            <a:r>
              <a:rPr kumimoji="1" lang="ja-JP" altLang="en-US" sz="3600"/>
              <a:t>表すと</a:t>
            </a:r>
            <a:r>
              <a:rPr lang="ja-JP" altLang="en-US" sz="3600" dirty="0"/>
              <a:t>・</a:t>
            </a:r>
            <a:r>
              <a:rPr lang="ja-JP" altLang="en-US" sz="3600"/>
              <a:t>・・</a:t>
            </a:r>
            <a:endParaRPr kumimoji="1" lang="ja-JP" altLang="en-US" sz="3600" dirty="0"/>
          </a:p>
        </p:txBody>
      </p:sp>
      <p:sp>
        <p:nvSpPr>
          <p:cNvPr id="31" name="タイトル 1"/>
          <p:cNvSpPr txBox="1">
            <a:spLocks/>
          </p:cNvSpPr>
          <p:nvPr/>
        </p:nvSpPr>
        <p:spPr>
          <a:xfrm>
            <a:off x="2290277" y="847514"/>
            <a:ext cx="8147686" cy="454985"/>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2400" dirty="0" smtClean="0"/>
              <a:t>違和感の強い擬人化広告　</a:t>
            </a:r>
            <a:r>
              <a:rPr lang="en-US" altLang="ja-JP" sz="2400" dirty="0" smtClean="0"/>
              <a:t>×</a:t>
            </a:r>
            <a:r>
              <a:rPr lang="ja-JP" altLang="en-US" sz="2400" dirty="0" smtClean="0"/>
              <a:t>　不一致</a:t>
            </a:r>
            <a:r>
              <a:rPr lang="ja-JP" altLang="en-US" sz="2400" dirty="0"/>
              <a:t>情報の記憶優位</a:t>
            </a:r>
          </a:p>
        </p:txBody>
      </p:sp>
      <p:pic>
        <p:nvPicPr>
          <p:cNvPr id="323" name="図 36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2457831" y="2540857"/>
            <a:ext cx="7260336" cy="3907536"/>
          </a:xfrm>
          <a:prstGeom prst="rect">
            <a:avLst/>
          </a:prstGeom>
        </p:spPr>
      </p:pic>
      <p:sp>
        <p:nvSpPr>
          <p:cNvPr id="10" name="正方形/長方形 9"/>
          <p:cNvSpPr/>
          <p:nvPr/>
        </p:nvSpPr>
        <p:spPr>
          <a:xfrm>
            <a:off x="3079001" y="2648246"/>
            <a:ext cx="1607738" cy="369332"/>
          </a:xfrm>
          <a:prstGeom prst="rect">
            <a:avLst/>
          </a:prstGeom>
          <a:noFill/>
        </p:spPr>
        <p:txBody>
          <a:bodyPr wrap="square">
            <a:spAutoFit/>
          </a:bodyPr>
          <a:lstStyle/>
          <a:p>
            <a:pPr algn="ctr"/>
            <a:r>
              <a:rPr lang="ja-JP" altLang="en-US" dirty="0"/>
              <a:t>擬人体</a:t>
            </a:r>
            <a:endParaRPr lang="ja-JP" altLang="en-US" sz="1400" dirty="0"/>
          </a:p>
        </p:txBody>
      </p:sp>
      <p:sp>
        <p:nvSpPr>
          <p:cNvPr id="11" name="正方形/長方形 10"/>
          <p:cNvSpPr/>
          <p:nvPr/>
        </p:nvSpPr>
        <p:spPr>
          <a:xfrm>
            <a:off x="9843486" y="3409636"/>
            <a:ext cx="461665" cy="2395849"/>
          </a:xfrm>
          <a:prstGeom prst="rect">
            <a:avLst/>
          </a:prstGeom>
        </p:spPr>
        <p:txBody>
          <a:bodyPr vert="eaVert" wrap="none">
            <a:spAutoFit/>
          </a:bodyPr>
          <a:lstStyle/>
          <a:p>
            <a:r>
              <a:rPr lang="ja-JP" altLang="en-US" dirty="0" smtClean="0"/>
              <a:t>違和感</a:t>
            </a:r>
            <a:r>
              <a:rPr lang="ja-JP" altLang="en-US" dirty="0"/>
              <a:t>を</a:t>
            </a:r>
            <a:r>
              <a:rPr lang="ja-JP" altLang="en-US" dirty="0" smtClean="0"/>
              <a:t>もたらす情報</a:t>
            </a:r>
            <a:endParaRPr lang="ja-JP" altLang="en-US" dirty="0"/>
          </a:p>
        </p:txBody>
      </p:sp>
    </p:spTree>
    <p:extLst>
      <p:ext uri="{BB962C8B-B14F-4D97-AF65-F5344CB8AC3E}">
        <p14:creationId xmlns:p14="http://schemas.microsoft.com/office/powerpoint/2010/main" xmlns="" val="1435264549"/>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1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606612" y="1552976"/>
            <a:ext cx="7735824" cy="3736848"/>
          </a:xfrm>
          <a:prstGeom prst="rect">
            <a:avLst/>
          </a:prstGeom>
        </p:spPr>
      </p:pic>
      <p:sp>
        <p:nvSpPr>
          <p:cNvPr id="2" name="コンテンツ プレースホルダー 2"/>
          <p:cNvSpPr txBox="1">
            <a:spLocks/>
          </p:cNvSpPr>
          <p:nvPr/>
        </p:nvSpPr>
        <p:spPr>
          <a:xfrm>
            <a:off x="0" y="5137864"/>
            <a:ext cx="12191999" cy="72612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Font typeface="Arial" panose="020B0604020202020204" pitchFamily="34" charset="0"/>
              <a:buNone/>
            </a:pPr>
            <a:r>
              <a:rPr lang="ja-JP" altLang="en-US" sz="4400"/>
              <a:t>卒</a:t>
            </a:r>
            <a:r>
              <a:rPr lang="ja-JP" altLang="en-US" sz="4400" dirty="0"/>
              <a:t>牛証書授与式と</a:t>
            </a:r>
            <a:r>
              <a:rPr lang="ja-JP" altLang="en-US" sz="4400"/>
              <a:t>書かれた横断幕</a:t>
            </a:r>
            <a:r>
              <a:rPr lang="ja-JP" altLang="en-US" sz="4400" dirty="0"/>
              <a:t>が</a:t>
            </a:r>
            <a:r>
              <a:rPr lang="ja-JP" altLang="en-US" sz="4400"/>
              <a:t>映る</a:t>
            </a:r>
            <a:endParaRPr lang="en-US" altLang="ja-JP" sz="4400" dirty="0"/>
          </a:p>
        </p:txBody>
      </p:sp>
      <p:grpSp>
        <p:nvGrpSpPr>
          <p:cNvPr id="3" name="グループ化 1"/>
          <p:cNvGrpSpPr/>
          <p:nvPr/>
        </p:nvGrpSpPr>
        <p:grpSpPr>
          <a:xfrm>
            <a:off x="2453299" y="5928027"/>
            <a:ext cx="7053565" cy="830997"/>
            <a:chOff x="4292768" y="5750861"/>
            <a:chExt cx="5648541" cy="830997"/>
          </a:xfrm>
        </p:grpSpPr>
        <p:sp>
          <p:nvSpPr>
            <p:cNvPr id="4" name="正方形/長方形 9"/>
            <p:cNvSpPr/>
            <p:nvPr/>
          </p:nvSpPr>
          <p:spPr>
            <a:xfrm>
              <a:off x="5084674" y="5750861"/>
              <a:ext cx="4856635" cy="830997"/>
            </a:xfrm>
            <a:prstGeom prst="rect">
              <a:avLst/>
            </a:prstGeom>
          </p:spPr>
          <p:txBody>
            <a:bodyPr wrap="square">
              <a:spAutoFit/>
            </a:bodyPr>
            <a:lstStyle/>
            <a:p>
              <a:r>
                <a:rPr lang="ja-JP" altLang="en-US" sz="4800" dirty="0" smtClean="0"/>
                <a:t>高校生が牛だとわかる</a:t>
              </a:r>
              <a:endParaRPr lang="en-US" altLang="ja-JP" sz="4800" dirty="0" smtClean="0"/>
            </a:p>
          </p:txBody>
        </p:sp>
        <p:sp>
          <p:nvSpPr>
            <p:cNvPr id="5" name="右矢印 10"/>
            <p:cNvSpPr/>
            <p:nvPr/>
          </p:nvSpPr>
          <p:spPr>
            <a:xfrm>
              <a:off x="4292768" y="5809899"/>
              <a:ext cx="776195" cy="758971"/>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7" name="タイトル 1"/>
          <p:cNvSpPr txBox="1">
            <a:spLocks/>
          </p:cNvSpPr>
          <p:nvPr/>
        </p:nvSpPr>
        <p:spPr>
          <a:xfrm>
            <a:off x="1" y="0"/>
            <a:ext cx="1965278"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仮説導出</a:t>
            </a:r>
            <a:endParaRPr lang="en-US" altLang="ja-JP" sz="2800" dirty="0"/>
          </a:p>
        </p:txBody>
      </p:sp>
      <p:pic>
        <p:nvPicPr>
          <p:cNvPr id="11" name="図 1"/>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6" name="スライド番号プレースホルダー 5"/>
          <p:cNvSpPr>
            <a:spLocks noGrp="1"/>
          </p:cNvSpPr>
          <p:nvPr>
            <p:ph type="sldNum" sz="quarter" idx="12"/>
          </p:nvPr>
        </p:nvSpPr>
        <p:spPr/>
        <p:txBody>
          <a:bodyPr/>
          <a:lstStyle/>
          <a:p>
            <a:fld id="{A99D720A-4AD5-4DCF-885F-DE5297996123}" type="slidenum">
              <a:rPr kumimoji="1" lang="ja-JP" altLang="en-US" smtClean="0">
                <a:solidFill>
                  <a:schemeClr val="bg1"/>
                </a:solidFill>
              </a:rPr>
              <a:pPr/>
              <a:t>32</a:t>
            </a:fld>
            <a:endParaRPr kumimoji="1" lang="ja-JP" altLang="en-US">
              <a:solidFill>
                <a:schemeClr val="bg1"/>
              </a:solidFill>
            </a:endParaRPr>
          </a:p>
        </p:txBody>
      </p:sp>
      <p:grpSp>
        <p:nvGrpSpPr>
          <p:cNvPr id="16" name="グループ化 23"/>
          <p:cNvGrpSpPr/>
          <p:nvPr/>
        </p:nvGrpSpPr>
        <p:grpSpPr>
          <a:xfrm>
            <a:off x="2453299" y="718298"/>
            <a:ext cx="8029705" cy="922410"/>
            <a:chOff x="2466625" y="622492"/>
            <a:chExt cx="8029705" cy="1165524"/>
          </a:xfrm>
        </p:grpSpPr>
        <p:pic>
          <p:nvPicPr>
            <p:cNvPr id="13" name="図 24"/>
            <p:cNvPicPr>
              <a:picLocks noChangeAspect="1"/>
            </p:cNvPicPr>
            <p:nvPr/>
          </p:nvPicPr>
          <p:blipFill>
            <a:blip r:embed="rId5" cstate="print">
              <a:biLevel thresh="25000"/>
              <a:extLst>
                <a:ext uri="{BEBA8EAE-BF5A-486C-A8C5-ECC9F3942E4B}">
                  <a14:imgProps xmlns:a14="http://schemas.microsoft.com/office/drawing/2010/main" xmlns="">
                    <a14:imgLayer r:embed="rId6">
                      <a14:imgEffect>
                        <a14:brightnessContrast bright="56000" contrast="74000"/>
                      </a14:imgEffect>
                    </a14:imgLayer>
                  </a14:imgProps>
                </a:ext>
                <a:ext uri="{28A0092B-C50C-407E-A947-70E740481C1C}">
                  <a14:useLocalDpi xmlns:a14="http://schemas.microsoft.com/office/drawing/2010/main" xmlns="" val="0"/>
                </a:ext>
              </a:extLst>
            </a:blip>
            <a:stretch>
              <a:fillRect/>
            </a:stretch>
          </p:blipFill>
          <p:spPr>
            <a:xfrm>
              <a:off x="2466625" y="622492"/>
              <a:ext cx="3066666" cy="1141800"/>
            </a:xfrm>
            <a:prstGeom prst="rect">
              <a:avLst/>
            </a:prstGeom>
          </p:spPr>
        </p:pic>
        <p:sp>
          <p:nvSpPr>
            <p:cNvPr id="14" name="テキスト ボックス 25"/>
            <p:cNvSpPr txBox="1"/>
            <p:nvPr/>
          </p:nvSpPr>
          <p:spPr>
            <a:xfrm>
              <a:off x="4745931" y="971334"/>
              <a:ext cx="5750399" cy="816682"/>
            </a:xfrm>
            <a:prstGeom prst="rect">
              <a:avLst/>
            </a:prstGeom>
            <a:noFill/>
          </p:spPr>
          <p:txBody>
            <a:bodyPr wrap="square" rtlCol="0">
              <a:spAutoFit/>
            </a:bodyPr>
            <a:lstStyle/>
            <a:p>
              <a:pPr algn="ctr"/>
              <a:r>
                <a:rPr lang="ja-JP" altLang="en-US" sz="3600" dirty="0" smtClean="0"/>
                <a:t>の動画の中盤では・・・</a:t>
              </a:r>
              <a:endParaRPr kumimoji="1" lang="ja-JP" altLang="en-US" sz="3600" dirty="0"/>
            </a:p>
          </p:txBody>
        </p:sp>
      </p:grpSp>
    </p:spTree>
    <p:extLst>
      <p:ext uri="{BB962C8B-B14F-4D97-AF65-F5344CB8AC3E}">
        <p14:creationId xmlns:p14="http://schemas.microsoft.com/office/powerpoint/2010/main" xmlns="" val="4182170000"/>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タイトル 1"/>
          <p:cNvSpPr txBox="1">
            <a:spLocks/>
          </p:cNvSpPr>
          <p:nvPr/>
        </p:nvSpPr>
        <p:spPr>
          <a:xfrm>
            <a:off x="1" y="0"/>
            <a:ext cx="1965278"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仮説導出</a:t>
            </a:r>
            <a:endParaRPr lang="en-US" altLang="ja-JP" sz="2800" dirty="0"/>
          </a:p>
        </p:txBody>
      </p:sp>
      <p:sp>
        <p:nvSpPr>
          <p:cNvPr id="75" name="テキスト ボックス 74"/>
          <p:cNvSpPr txBox="1"/>
          <p:nvPr/>
        </p:nvSpPr>
        <p:spPr>
          <a:xfrm>
            <a:off x="1802546" y="599537"/>
            <a:ext cx="8284326" cy="769441"/>
          </a:xfrm>
          <a:prstGeom prst="rect">
            <a:avLst/>
          </a:prstGeom>
          <a:noFill/>
        </p:spPr>
        <p:txBody>
          <a:bodyPr wrap="square" rtlCol="0">
            <a:spAutoFit/>
          </a:bodyPr>
          <a:lstStyle/>
          <a:p>
            <a:pPr algn="ctr"/>
            <a:r>
              <a:rPr lang="ja-JP" altLang="en-US" sz="4400"/>
              <a:t>高校生が牛とわかることにより・・・</a:t>
            </a:r>
            <a:endParaRPr kumimoji="1" lang="ja-JP" altLang="en-US" sz="3600" dirty="0"/>
          </a:p>
        </p:txBody>
      </p:sp>
      <p:grpSp>
        <p:nvGrpSpPr>
          <p:cNvPr id="125" name="グループ化 124"/>
          <p:cNvGrpSpPr/>
          <p:nvPr/>
        </p:nvGrpSpPr>
        <p:grpSpPr>
          <a:xfrm>
            <a:off x="1037843" y="5441658"/>
            <a:ext cx="10315957" cy="1138773"/>
            <a:chOff x="1037843" y="5441658"/>
            <a:chExt cx="10315957" cy="1138773"/>
          </a:xfrm>
        </p:grpSpPr>
        <p:sp>
          <p:nvSpPr>
            <p:cNvPr id="35" name="テキスト ボックス 34"/>
            <p:cNvSpPr txBox="1"/>
            <p:nvPr/>
          </p:nvSpPr>
          <p:spPr>
            <a:xfrm>
              <a:off x="1481159" y="5441658"/>
              <a:ext cx="9872641" cy="1138773"/>
            </a:xfrm>
            <a:prstGeom prst="rect">
              <a:avLst/>
            </a:prstGeom>
            <a:noFill/>
          </p:spPr>
          <p:txBody>
            <a:bodyPr wrap="square" rtlCol="0">
              <a:spAutoFit/>
            </a:bodyPr>
            <a:lstStyle/>
            <a:p>
              <a:pPr algn="ctr"/>
              <a:r>
                <a:rPr lang="ja-JP" altLang="en-US" sz="2800" dirty="0"/>
                <a:t>高校生と鼻輪</a:t>
              </a:r>
              <a:r>
                <a:rPr lang="ja-JP" altLang="en-US" sz="2800" dirty="0" smtClean="0"/>
                <a:t>のつながり</a:t>
              </a:r>
              <a:r>
                <a:rPr lang="ja-JP" altLang="en-US" sz="2800" dirty="0"/>
                <a:t>が理解</a:t>
              </a:r>
              <a:r>
                <a:rPr lang="ja-JP" altLang="en-US" sz="2800" dirty="0" smtClean="0"/>
                <a:t>された</a:t>
              </a:r>
              <a:r>
                <a:rPr lang="en-US" altLang="ja-JP" sz="2800" dirty="0" smtClean="0"/>
                <a:t>(</a:t>
              </a:r>
              <a:r>
                <a:rPr lang="ja-JP" altLang="en-US" sz="2800" dirty="0" smtClean="0"/>
                <a:t>整合</a:t>
              </a:r>
              <a:r>
                <a:rPr lang="ja-JP" altLang="en-US" sz="2800" dirty="0"/>
                <a:t>した</a:t>
              </a:r>
              <a:r>
                <a:rPr lang="en-US" altLang="ja-JP" sz="2800" u="sng" dirty="0" smtClean="0"/>
                <a:t>)</a:t>
              </a:r>
            </a:p>
            <a:p>
              <a:pPr algn="ctr"/>
              <a:r>
                <a:rPr lang="ja-JP" altLang="en-US" sz="4000" dirty="0"/>
                <a:t>整合性</a:t>
              </a:r>
              <a:r>
                <a:rPr lang="ja-JP" altLang="en-US" sz="4000" dirty="0" smtClean="0"/>
                <a:t>をもたらす情報は重要である</a:t>
              </a:r>
              <a:endParaRPr lang="en-US" altLang="ja-JP" sz="4000" dirty="0"/>
            </a:p>
          </p:txBody>
        </p:sp>
        <p:sp>
          <p:nvSpPr>
            <p:cNvPr id="30" name="右矢印 10"/>
            <p:cNvSpPr/>
            <p:nvPr/>
          </p:nvSpPr>
          <p:spPr>
            <a:xfrm>
              <a:off x="1037843" y="5441658"/>
              <a:ext cx="1154431" cy="951235"/>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pic>
        <p:nvPicPr>
          <p:cNvPr id="29"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solidFill>
                  <a:schemeClr val="bg1"/>
                </a:solidFill>
              </a:rPr>
              <a:pPr/>
              <a:t>33</a:t>
            </a:fld>
            <a:endParaRPr kumimoji="1" lang="ja-JP" altLang="en-US" dirty="0">
              <a:solidFill>
                <a:schemeClr val="bg1"/>
              </a:solidFill>
            </a:endParaRPr>
          </a:p>
        </p:txBody>
      </p:sp>
      <p:pic>
        <p:nvPicPr>
          <p:cNvPr id="92" name="図 123"/>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377440" y="1411224"/>
            <a:ext cx="7437120" cy="4035552"/>
          </a:xfrm>
          <a:prstGeom prst="rect">
            <a:avLst/>
          </a:prstGeom>
        </p:spPr>
      </p:pic>
      <p:sp>
        <p:nvSpPr>
          <p:cNvPr id="11" name="正方形/長方形 10"/>
          <p:cNvSpPr/>
          <p:nvPr/>
        </p:nvSpPr>
        <p:spPr>
          <a:xfrm>
            <a:off x="2983999" y="1535695"/>
            <a:ext cx="1607738" cy="369332"/>
          </a:xfrm>
          <a:prstGeom prst="rect">
            <a:avLst/>
          </a:prstGeom>
          <a:noFill/>
        </p:spPr>
        <p:txBody>
          <a:bodyPr wrap="square">
            <a:spAutoFit/>
          </a:bodyPr>
          <a:lstStyle/>
          <a:p>
            <a:pPr algn="ctr"/>
            <a:r>
              <a:rPr lang="ja-JP" altLang="en-US" dirty="0"/>
              <a:t>擬人体</a:t>
            </a:r>
            <a:endParaRPr lang="ja-JP" altLang="en-US" sz="1400" dirty="0"/>
          </a:p>
        </p:txBody>
      </p:sp>
      <p:sp>
        <p:nvSpPr>
          <p:cNvPr id="12" name="正方形/長方形 11"/>
          <p:cNvSpPr/>
          <p:nvPr/>
        </p:nvSpPr>
        <p:spPr>
          <a:xfrm>
            <a:off x="5533749" y="4123337"/>
            <a:ext cx="2342308" cy="369332"/>
          </a:xfrm>
          <a:prstGeom prst="rect">
            <a:avLst/>
          </a:prstGeom>
        </p:spPr>
        <p:txBody>
          <a:bodyPr wrap="none">
            <a:spAutoFit/>
          </a:bodyPr>
          <a:lstStyle/>
          <a:p>
            <a:r>
              <a:rPr lang="ja-JP" altLang="en-US" dirty="0"/>
              <a:t>整合性を</a:t>
            </a:r>
            <a:r>
              <a:rPr lang="ja-JP" altLang="en-US" dirty="0" smtClean="0"/>
              <a:t>もたらす情報</a:t>
            </a:r>
            <a:endParaRPr lang="ja-JP" altLang="en-US" dirty="0"/>
          </a:p>
        </p:txBody>
      </p:sp>
      <p:sp>
        <p:nvSpPr>
          <p:cNvPr id="13" name="正方形/長方形 12"/>
          <p:cNvSpPr/>
          <p:nvPr/>
        </p:nvSpPr>
        <p:spPr>
          <a:xfrm>
            <a:off x="10025814" y="2305231"/>
            <a:ext cx="461665" cy="2395849"/>
          </a:xfrm>
          <a:prstGeom prst="rect">
            <a:avLst/>
          </a:prstGeom>
        </p:spPr>
        <p:txBody>
          <a:bodyPr vert="eaVert" wrap="none">
            <a:spAutoFit/>
          </a:bodyPr>
          <a:lstStyle/>
          <a:p>
            <a:r>
              <a:rPr lang="ja-JP" altLang="en-US" dirty="0" smtClean="0"/>
              <a:t>違和感</a:t>
            </a:r>
            <a:r>
              <a:rPr lang="ja-JP" altLang="en-US" dirty="0"/>
              <a:t>を</a:t>
            </a:r>
            <a:r>
              <a:rPr lang="ja-JP" altLang="en-US" dirty="0" smtClean="0"/>
              <a:t>もたらす情報</a:t>
            </a:r>
            <a:endParaRPr lang="ja-JP" altLang="en-US" dirty="0"/>
          </a:p>
        </p:txBody>
      </p:sp>
    </p:spTree>
    <p:extLst>
      <p:ext uri="{BB962C8B-B14F-4D97-AF65-F5344CB8AC3E}">
        <p14:creationId xmlns:p14="http://schemas.microsoft.com/office/powerpoint/2010/main" xmlns="" val="2664402533"/>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線コネクタ 5"/>
          <p:cNvCxnSpPr>
            <a:stCxn id="18" idx="2"/>
            <a:endCxn id="17" idx="6"/>
          </p:cNvCxnSpPr>
          <p:nvPr/>
        </p:nvCxnSpPr>
        <p:spPr>
          <a:xfrm flipH="1" flipV="1">
            <a:off x="6896974" y="4767304"/>
            <a:ext cx="1521321" cy="3638"/>
          </a:xfrm>
          <a:prstGeom prst="line">
            <a:avLst/>
          </a:prstGeom>
          <a:ln w="5715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9" name="正方形/長方形 2"/>
          <p:cNvSpPr/>
          <p:nvPr/>
        </p:nvSpPr>
        <p:spPr>
          <a:xfrm>
            <a:off x="1" y="1170054"/>
            <a:ext cx="12191999" cy="1200329"/>
          </a:xfrm>
          <a:prstGeom prst="rect">
            <a:avLst/>
          </a:prstGeom>
        </p:spPr>
        <p:txBody>
          <a:bodyPr wrap="square">
            <a:spAutoFit/>
          </a:bodyPr>
          <a:lstStyle/>
          <a:p>
            <a:pPr algn="ctr"/>
            <a:r>
              <a:rPr lang="ja-JP" altLang="en-US" sz="3600" dirty="0"/>
              <a:t>違和感をもたらす情報</a:t>
            </a:r>
            <a:r>
              <a:rPr lang="ja-JP" altLang="en-US" sz="3600" dirty="0" smtClean="0"/>
              <a:t>よりも、</a:t>
            </a:r>
            <a:endParaRPr lang="en-US" altLang="ja-JP" sz="3600" dirty="0"/>
          </a:p>
          <a:p>
            <a:pPr algn="ctr"/>
            <a:r>
              <a:rPr lang="ja-JP" altLang="en-US" sz="3600" dirty="0"/>
              <a:t>整合性をもたらす情報がより覚えられるのでは・・・？</a:t>
            </a:r>
            <a:endParaRPr lang="en-US" altLang="ja-JP" sz="3600" dirty="0"/>
          </a:p>
        </p:txBody>
      </p:sp>
      <p:pic>
        <p:nvPicPr>
          <p:cNvPr id="8"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solidFill>
                  <a:schemeClr val="bg1"/>
                </a:solidFill>
              </a:rPr>
              <a:pPr/>
              <a:t>34</a:t>
            </a:fld>
            <a:endParaRPr kumimoji="1" lang="ja-JP" altLang="en-US"/>
          </a:p>
        </p:txBody>
      </p:sp>
      <p:sp>
        <p:nvSpPr>
          <p:cNvPr id="10" name="タイトル 1"/>
          <p:cNvSpPr txBox="1">
            <a:spLocks/>
          </p:cNvSpPr>
          <p:nvPr/>
        </p:nvSpPr>
        <p:spPr>
          <a:xfrm>
            <a:off x="1" y="0"/>
            <a:ext cx="1965278"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仮説導出</a:t>
            </a:r>
            <a:endParaRPr lang="en-US" altLang="ja-JP" sz="2800" dirty="0"/>
          </a:p>
        </p:txBody>
      </p:sp>
      <p:cxnSp>
        <p:nvCxnSpPr>
          <p:cNvPr id="14" name="直線コネクタ 14"/>
          <p:cNvCxnSpPr/>
          <p:nvPr/>
        </p:nvCxnSpPr>
        <p:spPr>
          <a:xfrm flipV="1">
            <a:off x="4584243" y="4777927"/>
            <a:ext cx="1061731" cy="1"/>
          </a:xfrm>
          <a:prstGeom prst="line">
            <a:avLst/>
          </a:prstGeom>
          <a:ln w="215900">
            <a:solidFill>
              <a:srgbClr val="FF0000"/>
            </a:solidFill>
          </a:ln>
        </p:spPr>
        <p:style>
          <a:lnRef idx="1">
            <a:schemeClr val="accent1"/>
          </a:lnRef>
          <a:fillRef idx="0">
            <a:schemeClr val="accent1"/>
          </a:fillRef>
          <a:effectRef idx="0">
            <a:schemeClr val="accent1"/>
          </a:effectRef>
          <a:fontRef idx="minor">
            <a:schemeClr val="tx1"/>
          </a:fontRef>
        </p:style>
      </p:cxnSp>
      <p:sp>
        <p:nvSpPr>
          <p:cNvPr id="25" name="フローチャート: 結合子 2"/>
          <p:cNvSpPr/>
          <p:nvPr/>
        </p:nvSpPr>
        <p:spPr>
          <a:xfrm>
            <a:off x="3454427" y="4083302"/>
            <a:ext cx="1368000" cy="1368000"/>
          </a:xfrm>
          <a:prstGeom prst="flowChartConnector">
            <a:avLst/>
          </a:prstGeom>
          <a:solidFill>
            <a:srgbClr val="FF5757"/>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16" name="グループ化 1"/>
          <p:cNvGrpSpPr/>
          <p:nvPr/>
        </p:nvGrpSpPr>
        <p:grpSpPr>
          <a:xfrm>
            <a:off x="3525256" y="4083304"/>
            <a:ext cx="6030988" cy="1368000"/>
            <a:chOff x="3592788" y="2445315"/>
            <a:chExt cx="6030988" cy="1368000"/>
          </a:xfrm>
        </p:grpSpPr>
        <p:sp>
          <p:nvSpPr>
            <p:cNvPr id="17" name="フローチャート: 結合子 2"/>
            <p:cNvSpPr/>
            <p:nvPr/>
          </p:nvSpPr>
          <p:spPr>
            <a:xfrm>
              <a:off x="5596506" y="2445315"/>
              <a:ext cx="1368000" cy="1368000"/>
            </a:xfrm>
            <a:prstGeom prst="flowChartConnector">
              <a:avLst/>
            </a:prstGeom>
            <a:solidFill>
              <a:srgbClr val="FF5757"/>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8" name="フローチャート: 結合子 20"/>
            <p:cNvSpPr/>
            <p:nvPr/>
          </p:nvSpPr>
          <p:spPr>
            <a:xfrm rot="42215">
              <a:off x="8485784" y="2583412"/>
              <a:ext cx="1137992" cy="111305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テキスト ボックス 21"/>
            <p:cNvSpPr txBox="1"/>
            <p:nvPr/>
          </p:nvSpPr>
          <p:spPr>
            <a:xfrm>
              <a:off x="5810869" y="2744594"/>
              <a:ext cx="906633" cy="769441"/>
            </a:xfrm>
            <a:prstGeom prst="rect">
              <a:avLst/>
            </a:prstGeom>
            <a:noFill/>
            <a:ln w="28575">
              <a:noFill/>
            </a:ln>
          </p:spPr>
          <p:txBody>
            <a:bodyPr wrap="square" rtlCol="0">
              <a:spAutoFit/>
            </a:bodyPr>
            <a:lstStyle/>
            <a:p>
              <a:pPr algn="ctr"/>
              <a:r>
                <a:rPr lang="ja-JP" altLang="en-US" sz="4400" dirty="0"/>
                <a:t>牛</a:t>
              </a:r>
              <a:endParaRPr kumimoji="1" lang="ja-JP" altLang="en-US" sz="4400" dirty="0"/>
            </a:p>
          </p:txBody>
        </p:sp>
        <p:sp>
          <p:nvSpPr>
            <p:cNvPr id="20" name="テキスト ボックス 22"/>
            <p:cNvSpPr txBox="1"/>
            <p:nvPr/>
          </p:nvSpPr>
          <p:spPr>
            <a:xfrm>
              <a:off x="8610857" y="2909106"/>
              <a:ext cx="956849" cy="461665"/>
            </a:xfrm>
            <a:prstGeom prst="rect">
              <a:avLst/>
            </a:prstGeom>
            <a:noFill/>
          </p:spPr>
          <p:txBody>
            <a:bodyPr wrap="square" rtlCol="0">
              <a:spAutoFit/>
            </a:bodyPr>
            <a:lstStyle/>
            <a:p>
              <a:pPr algn="ctr"/>
              <a:r>
                <a:rPr lang="ja-JP" altLang="en-US" sz="2400" dirty="0" smtClean="0"/>
                <a:t>鼻輪</a:t>
              </a:r>
              <a:endParaRPr kumimoji="1" lang="ja-JP" altLang="en-US" sz="2400" dirty="0"/>
            </a:p>
          </p:txBody>
        </p:sp>
        <p:sp>
          <p:nvSpPr>
            <p:cNvPr id="21" name="テキスト ボックス 23"/>
            <p:cNvSpPr txBox="1"/>
            <p:nvPr/>
          </p:nvSpPr>
          <p:spPr>
            <a:xfrm>
              <a:off x="3592788" y="2909106"/>
              <a:ext cx="1221080" cy="461665"/>
            </a:xfrm>
            <a:prstGeom prst="rect">
              <a:avLst/>
            </a:prstGeom>
            <a:noFill/>
          </p:spPr>
          <p:txBody>
            <a:bodyPr wrap="square" rtlCol="0">
              <a:spAutoFit/>
            </a:bodyPr>
            <a:lstStyle/>
            <a:p>
              <a:pPr algn="ctr"/>
              <a:r>
                <a:rPr lang="ja-JP" altLang="en-US" sz="2400" dirty="0" smtClean="0"/>
                <a:t>高校生</a:t>
              </a:r>
              <a:endParaRPr kumimoji="1" lang="ja-JP" altLang="en-US" sz="2400" dirty="0"/>
            </a:p>
          </p:txBody>
        </p:sp>
      </p:grpSp>
      <p:sp>
        <p:nvSpPr>
          <p:cNvPr id="13" name="角丸四角形 13"/>
          <p:cNvSpPr/>
          <p:nvPr/>
        </p:nvSpPr>
        <p:spPr>
          <a:xfrm>
            <a:off x="2881223" y="3433316"/>
            <a:ext cx="4613975" cy="2762794"/>
          </a:xfrm>
          <a:prstGeom prst="roundRect">
            <a:avLst/>
          </a:prstGeom>
          <a:noFill/>
          <a:ln w="1397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p:nvSpPr>
        <p:spPr>
          <a:xfrm>
            <a:off x="4904356" y="5514909"/>
            <a:ext cx="2342308" cy="369332"/>
          </a:xfrm>
          <a:prstGeom prst="rect">
            <a:avLst/>
          </a:prstGeom>
        </p:spPr>
        <p:txBody>
          <a:bodyPr wrap="none">
            <a:spAutoFit/>
          </a:bodyPr>
          <a:lstStyle/>
          <a:p>
            <a:r>
              <a:rPr lang="ja-JP" altLang="en-US" dirty="0"/>
              <a:t>整合性を</a:t>
            </a:r>
            <a:r>
              <a:rPr lang="ja-JP" altLang="en-US" dirty="0" smtClean="0"/>
              <a:t>もたらす情報</a:t>
            </a:r>
            <a:endParaRPr lang="ja-JP" altLang="en-US" dirty="0"/>
          </a:p>
        </p:txBody>
      </p:sp>
      <p:sp>
        <p:nvSpPr>
          <p:cNvPr id="24" name="正方形/長方形 23"/>
          <p:cNvSpPr/>
          <p:nvPr/>
        </p:nvSpPr>
        <p:spPr>
          <a:xfrm>
            <a:off x="7897769" y="3783162"/>
            <a:ext cx="2342308" cy="369332"/>
          </a:xfrm>
          <a:prstGeom prst="rect">
            <a:avLst/>
          </a:prstGeom>
        </p:spPr>
        <p:txBody>
          <a:bodyPr wrap="none">
            <a:spAutoFit/>
          </a:bodyPr>
          <a:lstStyle/>
          <a:p>
            <a:r>
              <a:rPr lang="ja-JP" altLang="en-US" dirty="0" smtClean="0"/>
              <a:t>違和感</a:t>
            </a:r>
            <a:r>
              <a:rPr lang="ja-JP" altLang="en-US" dirty="0"/>
              <a:t>を</a:t>
            </a:r>
            <a:r>
              <a:rPr lang="ja-JP" altLang="en-US" dirty="0" smtClean="0"/>
              <a:t>もたらす情報</a:t>
            </a:r>
            <a:endParaRPr lang="ja-JP" altLang="en-US" dirty="0"/>
          </a:p>
        </p:txBody>
      </p:sp>
      <p:sp>
        <p:nvSpPr>
          <p:cNvPr id="26" name="正方形/長方形 28"/>
          <p:cNvSpPr/>
          <p:nvPr/>
        </p:nvSpPr>
        <p:spPr>
          <a:xfrm>
            <a:off x="3619612" y="5514909"/>
            <a:ext cx="877163" cy="369332"/>
          </a:xfrm>
          <a:prstGeom prst="rect">
            <a:avLst/>
          </a:prstGeom>
        </p:spPr>
        <p:txBody>
          <a:bodyPr wrap="none">
            <a:spAutoFit/>
          </a:bodyPr>
          <a:lstStyle/>
          <a:p>
            <a:r>
              <a:rPr lang="ja-JP" altLang="en-US" dirty="0" smtClean="0"/>
              <a:t>擬人体</a:t>
            </a:r>
            <a:endParaRPr lang="ja-JP" altLang="en-US" dirty="0"/>
          </a:p>
        </p:txBody>
      </p:sp>
      <p:sp>
        <p:nvSpPr>
          <p:cNvPr id="27" name="正方形/長方形 28"/>
          <p:cNvSpPr/>
          <p:nvPr/>
        </p:nvSpPr>
        <p:spPr>
          <a:xfrm>
            <a:off x="4238270" y="2883546"/>
            <a:ext cx="1899880" cy="461665"/>
          </a:xfrm>
          <a:prstGeom prst="rect">
            <a:avLst/>
          </a:prstGeom>
        </p:spPr>
        <p:txBody>
          <a:bodyPr wrap="none">
            <a:spAutoFit/>
          </a:bodyPr>
          <a:lstStyle/>
          <a:p>
            <a:pPr algn="ctr"/>
            <a:r>
              <a:rPr lang="ja-JP" altLang="en-US" sz="2400" dirty="0" smtClean="0"/>
              <a:t>覚えられる！</a:t>
            </a:r>
            <a:endParaRPr lang="ja-JP" altLang="en-US" sz="2400" dirty="0"/>
          </a:p>
        </p:txBody>
      </p:sp>
    </p:spTree>
    <p:extLst>
      <p:ext uri="{BB962C8B-B14F-4D97-AF65-F5344CB8AC3E}">
        <p14:creationId xmlns:p14="http://schemas.microsoft.com/office/powerpoint/2010/main" xmlns="" val="2324792434"/>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フローチャート: 結合子 1"/>
          <p:cNvSpPr/>
          <p:nvPr/>
        </p:nvSpPr>
        <p:spPr>
          <a:xfrm rot="42215">
            <a:off x="2951408" y="4590188"/>
            <a:ext cx="1137992" cy="111305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p:cNvSpPr txBox="1"/>
          <p:nvPr/>
        </p:nvSpPr>
        <p:spPr>
          <a:xfrm>
            <a:off x="327159" y="860286"/>
            <a:ext cx="11544668" cy="830997"/>
          </a:xfrm>
          <a:prstGeom prst="rect">
            <a:avLst/>
          </a:prstGeom>
          <a:noFill/>
        </p:spPr>
        <p:txBody>
          <a:bodyPr wrap="square" rtlCol="0">
            <a:spAutoFit/>
          </a:bodyPr>
          <a:lstStyle/>
          <a:p>
            <a:r>
              <a:rPr kumimoji="1" lang="ja-JP" altLang="en-US" sz="4800" dirty="0" smtClean="0">
                <a:solidFill>
                  <a:srgbClr val="FF0000"/>
                </a:solidFill>
              </a:rPr>
              <a:t>田中氏の不一致情報の記憶優位の</a:t>
            </a:r>
            <a:r>
              <a:rPr lang="ja-JP" altLang="en-US" sz="4800" dirty="0" smtClean="0">
                <a:solidFill>
                  <a:srgbClr val="FF0000"/>
                </a:solidFill>
              </a:rPr>
              <a:t>不足</a:t>
            </a:r>
            <a:r>
              <a:rPr lang="ja-JP" altLang="en-US" sz="4800" dirty="0">
                <a:solidFill>
                  <a:srgbClr val="FF0000"/>
                </a:solidFill>
              </a:rPr>
              <a:t>点</a:t>
            </a:r>
            <a:endParaRPr kumimoji="1" lang="ja-JP" altLang="en-US" sz="4800" dirty="0">
              <a:solidFill>
                <a:srgbClr val="FF0000"/>
              </a:solidFill>
            </a:endParaRPr>
          </a:p>
        </p:txBody>
      </p:sp>
      <p:sp>
        <p:nvSpPr>
          <p:cNvPr id="6" name="テキスト ボックス 5"/>
          <p:cNvSpPr txBox="1"/>
          <p:nvPr/>
        </p:nvSpPr>
        <p:spPr>
          <a:xfrm>
            <a:off x="687788" y="2259764"/>
            <a:ext cx="10823410" cy="954107"/>
          </a:xfrm>
          <a:prstGeom prst="rect">
            <a:avLst/>
          </a:prstGeom>
          <a:noFill/>
        </p:spPr>
        <p:txBody>
          <a:bodyPr wrap="square" rtlCol="0">
            <a:spAutoFit/>
          </a:bodyPr>
          <a:lstStyle/>
          <a:p>
            <a:r>
              <a:rPr lang="ja-JP" altLang="en-US" sz="2800" dirty="0"/>
              <a:t>・整合性をもたらす情報</a:t>
            </a:r>
            <a:r>
              <a:rPr lang="ja-JP" altLang="en-US" sz="2800"/>
              <a:t>については</a:t>
            </a:r>
            <a:r>
              <a:rPr lang="ja-JP" altLang="en-US" sz="2800" smtClean="0"/>
              <a:t>述べられて</a:t>
            </a:r>
            <a:r>
              <a:rPr lang="ja-JP" altLang="en-US" sz="2800" dirty="0"/>
              <a:t>いない</a:t>
            </a:r>
            <a:endParaRPr lang="en-US" altLang="ja-JP" sz="2800" dirty="0"/>
          </a:p>
          <a:p>
            <a:r>
              <a:rPr lang="ja-JP" altLang="en-US" sz="2800" dirty="0"/>
              <a:t>・整合性</a:t>
            </a:r>
            <a:r>
              <a:rPr lang="ja-JP" altLang="en-US" sz="2800"/>
              <a:t>を</a:t>
            </a:r>
            <a:r>
              <a:rPr lang="ja-JP" altLang="en-US" sz="2800" smtClean="0"/>
              <a:t>もたらせた情報</a:t>
            </a:r>
            <a:r>
              <a:rPr lang="ja-JP" altLang="en-US" sz="2800" dirty="0"/>
              <a:t>は、消費者の記憶に残るのか</a:t>
            </a:r>
            <a:r>
              <a:rPr kumimoji="1" lang="ja-JP" altLang="en-US" sz="2800" dirty="0"/>
              <a:t>不明</a:t>
            </a:r>
            <a:r>
              <a:rPr lang="ja-JP" altLang="en-US" sz="2800" dirty="0"/>
              <a:t>である</a:t>
            </a:r>
            <a:endParaRPr kumimoji="1" lang="ja-JP" altLang="en-US" sz="2800" dirty="0"/>
          </a:p>
        </p:txBody>
      </p:sp>
      <p:grpSp>
        <p:nvGrpSpPr>
          <p:cNvPr id="15" name="グループ化 1"/>
          <p:cNvGrpSpPr/>
          <p:nvPr/>
        </p:nvGrpSpPr>
        <p:grpSpPr>
          <a:xfrm>
            <a:off x="2909864" y="4452090"/>
            <a:ext cx="5478898" cy="1368000"/>
            <a:chOff x="3592788" y="2445315"/>
            <a:chExt cx="5478898" cy="1368000"/>
          </a:xfrm>
        </p:grpSpPr>
        <p:sp>
          <p:nvSpPr>
            <p:cNvPr id="9" name="フローチャート: 結合子 2"/>
            <p:cNvSpPr/>
            <p:nvPr/>
          </p:nvSpPr>
          <p:spPr>
            <a:xfrm rot="2426378">
              <a:off x="5596506" y="2445315"/>
              <a:ext cx="1368000" cy="1368000"/>
            </a:xfrm>
            <a:prstGeom prst="flowChartConnector">
              <a:avLst/>
            </a:prstGeom>
            <a:solidFill>
              <a:srgbClr val="FF5757"/>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フローチャート: 結合子 20"/>
            <p:cNvSpPr/>
            <p:nvPr/>
          </p:nvSpPr>
          <p:spPr>
            <a:xfrm rot="42215">
              <a:off x="7933694" y="2583412"/>
              <a:ext cx="1137992" cy="1113055"/>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テキスト ボックス 21"/>
            <p:cNvSpPr txBox="1"/>
            <p:nvPr/>
          </p:nvSpPr>
          <p:spPr>
            <a:xfrm>
              <a:off x="5810869" y="2744594"/>
              <a:ext cx="906633" cy="769441"/>
            </a:xfrm>
            <a:prstGeom prst="rect">
              <a:avLst/>
            </a:prstGeom>
            <a:noFill/>
            <a:ln w="28575">
              <a:noFill/>
            </a:ln>
          </p:spPr>
          <p:txBody>
            <a:bodyPr wrap="square" rtlCol="0">
              <a:spAutoFit/>
            </a:bodyPr>
            <a:lstStyle/>
            <a:p>
              <a:pPr algn="ctr"/>
              <a:r>
                <a:rPr lang="ja-JP" altLang="en-US" sz="4400" dirty="0"/>
                <a:t>牛</a:t>
              </a:r>
              <a:endParaRPr kumimoji="1" lang="ja-JP" altLang="en-US" sz="4400" dirty="0"/>
            </a:p>
          </p:txBody>
        </p:sp>
        <p:sp>
          <p:nvSpPr>
            <p:cNvPr id="13" name="テキスト ボックス 22"/>
            <p:cNvSpPr txBox="1"/>
            <p:nvPr/>
          </p:nvSpPr>
          <p:spPr>
            <a:xfrm>
              <a:off x="8024265" y="2909106"/>
              <a:ext cx="956849" cy="461665"/>
            </a:xfrm>
            <a:prstGeom prst="rect">
              <a:avLst/>
            </a:prstGeom>
            <a:noFill/>
          </p:spPr>
          <p:txBody>
            <a:bodyPr wrap="square" rtlCol="0">
              <a:spAutoFit/>
            </a:bodyPr>
            <a:lstStyle/>
            <a:p>
              <a:pPr algn="ctr"/>
              <a:r>
                <a:rPr lang="ja-JP" altLang="en-US" sz="2400" dirty="0" smtClean="0"/>
                <a:t>鼻輪</a:t>
              </a:r>
              <a:endParaRPr kumimoji="1" lang="ja-JP" altLang="en-US" sz="2400" dirty="0"/>
            </a:p>
          </p:txBody>
        </p:sp>
        <p:sp>
          <p:nvSpPr>
            <p:cNvPr id="14" name="テキスト ボックス 23"/>
            <p:cNvSpPr txBox="1"/>
            <p:nvPr/>
          </p:nvSpPr>
          <p:spPr>
            <a:xfrm>
              <a:off x="3592788" y="2909106"/>
              <a:ext cx="1221080" cy="461665"/>
            </a:xfrm>
            <a:prstGeom prst="rect">
              <a:avLst/>
            </a:prstGeom>
            <a:noFill/>
          </p:spPr>
          <p:txBody>
            <a:bodyPr wrap="square" rtlCol="0">
              <a:spAutoFit/>
            </a:bodyPr>
            <a:lstStyle/>
            <a:p>
              <a:pPr algn="ctr"/>
              <a:r>
                <a:rPr lang="ja-JP" altLang="en-US" sz="2400" dirty="0" smtClean="0"/>
                <a:t>高校生</a:t>
              </a:r>
              <a:endParaRPr kumimoji="1" lang="ja-JP" altLang="en-US" sz="2400" dirty="0"/>
            </a:p>
          </p:txBody>
        </p:sp>
      </p:grpSp>
      <p:sp>
        <p:nvSpPr>
          <p:cNvPr id="16" name="正方形/長方形 15"/>
          <p:cNvSpPr/>
          <p:nvPr/>
        </p:nvSpPr>
        <p:spPr>
          <a:xfrm>
            <a:off x="4554263" y="5872441"/>
            <a:ext cx="2342308" cy="369332"/>
          </a:xfrm>
          <a:prstGeom prst="rect">
            <a:avLst/>
          </a:prstGeom>
        </p:spPr>
        <p:txBody>
          <a:bodyPr wrap="none">
            <a:spAutoFit/>
          </a:bodyPr>
          <a:lstStyle/>
          <a:p>
            <a:r>
              <a:rPr lang="ja-JP" altLang="en-US" dirty="0"/>
              <a:t>整合性を</a:t>
            </a:r>
            <a:r>
              <a:rPr lang="ja-JP" altLang="en-US" dirty="0" smtClean="0"/>
              <a:t>もたらす情報</a:t>
            </a:r>
            <a:endParaRPr lang="ja-JP" altLang="en-US" dirty="0"/>
          </a:p>
        </p:txBody>
      </p:sp>
      <p:sp>
        <p:nvSpPr>
          <p:cNvPr id="17" name="正方形/長方形 16"/>
          <p:cNvSpPr/>
          <p:nvPr/>
        </p:nvSpPr>
        <p:spPr>
          <a:xfrm>
            <a:off x="6896571" y="4118815"/>
            <a:ext cx="2342308" cy="369332"/>
          </a:xfrm>
          <a:prstGeom prst="rect">
            <a:avLst/>
          </a:prstGeom>
        </p:spPr>
        <p:txBody>
          <a:bodyPr wrap="none">
            <a:spAutoFit/>
          </a:bodyPr>
          <a:lstStyle/>
          <a:p>
            <a:r>
              <a:rPr lang="ja-JP" altLang="en-US" dirty="0" smtClean="0"/>
              <a:t>違和感</a:t>
            </a:r>
            <a:r>
              <a:rPr lang="ja-JP" altLang="en-US" dirty="0"/>
              <a:t>を</a:t>
            </a:r>
            <a:r>
              <a:rPr lang="ja-JP" altLang="en-US" dirty="0" smtClean="0"/>
              <a:t>もたらす情報</a:t>
            </a:r>
            <a:endParaRPr lang="ja-JP" altLang="en-US" dirty="0"/>
          </a:p>
        </p:txBody>
      </p:sp>
      <p:sp>
        <p:nvSpPr>
          <p:cNvPr id="18" name="タイトル 1"/>
          <p:cNvSpPr txBox="1">
            <a:spLocks/>
          </p:cNvSpPr>
          <p:nvPr/>
        </p:nvSpPr>
        <p:spPr>
          <a:xfrm>
            <a:off x="1" y="0"/>
            <a:ext cx="1965278"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仮説導出</a:t>
            </a:r>
            <a:endParaRPr lang="en-US" altLang="ja-JP" sz="2800" dirty="0"/>
          </a:p>
        </p:txBody>
      </p:sp>
      <p:sp>
        <p:nvSpPr>
          <p:cNvPr id="21" name="テキスト ボックス 32"/>
          <p:cNvSpPr txBox="1"/>
          <p:nvPr/>
        </p:nvSpPr>
        <p:spPr>
          <a:xfrm>
            <a:off x="5095304" y="3533896"/>
            <a:ext cx="939274" cy="1107996"/>
          </a:xfrm>
          <a:prstGeom prst="rect">
            <a:avLst/>
          </a:prstGeom>
          <a:noFill/>
        </p:spPr>
        <p:txBody>
          <a:bodyPr wrap="square" rtlCol="0">
            <a:spAutoFit/>
          </a:bodyPr>
          <a:lstStyle/>
          <a:p>
            <a:pPr algn="ctr"/>
            <a:r>
              <a:rPr kumimoji="1" lang="ja-JP" altLang="en-US" sz="6600" dirty="0" smtClean="0"/>
              <a:t>？</a:t>
            </a:r>
            <a:endParaRPr kumimoji="1" lang="ja-JP" altLang="en-US" sz="6600" dirty="0"/>
          </a:p>
        </p:txBody>
      </p:sp>
      <p:sp>
        <p:nvSpPr>
          <p:cNvPr id="19" name="テキスト ボックス 32"/>
          <p:cNvSpPr txBox="1"/>
          <p:nvPr/>
        </p:nvSpPr>
        <p:spPr>
          <a:xfrm rot="19424804">
            <a:off x="4368578" y="3806486"/>
            <a:ext cx="939274" cy="1107996"/>
          </a:xfrm>
          <a:prstGeom prst="rect">
            <a:avLst/>
          </a:prstGeom>
          <a:noFill/>
        </p:spPr>
        <p:txBody>
          <a:bodyPr wrap="square" rtlCol="0">
            <a:spAutoFit/>
          </a:bodyPr>
          <a:lstStyle/>
          <a:p>
            <a:pPr algn="ctr"/>
            <a:r>
              <a:rPr kumimoji="1" lang="ja-JP" altLang="en-US" sz="6600" dirty="0" smtClean="0"/>
              <a:t>？</a:t>
            </a:r>
            <a:endParaRPr kumimoji="1" lang="ja-JP" altLang="en-US" sz="6600" dirty="0"/>
          </a:p>
        </p:txBody>
      </p:sp>
      <p:sp>
        <p:nvSpPr>
          <p:cNvPr id="22" name="テキスト ボックス 32"/>
          <p:cNvSpPr txBox="1"/>
          <p:nvPr/>
        </p:nvSpPr>
        <p:spPr>
          <a:xfrm rot="2231205">
            <a:off x="5804294" y="3803629"/>
            <a:ext cx="939274" cy="1107996"/>
          </a:xfrm>
          <a:prstGeom prst="rect">
            <a:avLst/>
          </a:prstGeom>
          <a:noFill/>
        </p:spPr>
        <p:txBody>
          <a:bodyPr wrap="square" rtlCol="0">
            <a:spAutoFit/>
          </a:bodyPr>
          <a:lstStyle/>
          <a:p>
            <a:pPr algn="ctr"/>
            <a:r>
              <a:rPr kumimoji="1" lang="ja-JP" altLang="en-US" sz="6600" dirty="0" smtClean="0"/>
              <a:t>？</a:t>
            </a:r>
            <a:endParaRPr kumimoji="1" lang="ja-JP" altLang="en-US" sz="6600" dirty="0"/>
          </a:p>
        </p:txBody>
      </p:sp>
      <p:pic>
        <p:nvPicPr>
          <p:cNvPr id="23"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35</a:t>
            </a:fld>
            <a:endParaRPr kumimoji="1" lang="ja-JP" altLang="en-US" dirty="0">
              <a:solidFill>
                <a:schemeClr val="bg1"/>
              </a:solidFill>
            </a:endParaRPr>
          </a:p>
        </p:txBody>
      </p:sp>
      <p:sp>
        <p:nvSpPr>
          <p:cNvPr id="24" name="正方形/長方形 28"/>
          <p:cNvSpPr/>
          <p:nvPr/>
        </p:nvSpPr>
        <p:spPr>
          <a:xfrm>
            <a:off x="3049012" y="5858162"/>
            <a:ext cx="877163" cy="369332"/>
          </a:xfrm>
          <a:prstGeom prst="rect">
            <a:avLst/>
          </a:prstGeom>
        </p:spPr>
        <p:txBody>
          <a:bodyPr wrap="none">
            <a:spAutoFit/>
          </a:bodyPr>
          <a:lstStyle/>
          <a:p>
            <a:r>
              <a:rPr lang="ja-JP" altLang="en-US" dirty="0" smtClean="0"/>
              <a:t>擬人体</a:t>
            </a:r>
            <a:endParaRPr lang="ja-JP" altLang="en-US" dirty="0"/>
          </a:p>
        </p:txBody>
      </p:sp>
    </p:spTree>
    <p:extLst>
      <p:ext uri="{BB962C8B-B14F-4D97-AF65-F5344CB8AC3E}">
        <p14:creationId xmlns:p14="http://schemas.microsoft.com/office/powerpoint/2010/main" xmlns="" val="3995542118"/>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0" y="476957"/>
            <a:ext cx="12192000" cy="1015663"/>
          </a:xfrm>
          <a:prstGeom prst="rect">
            <a:avLst/>
          </a:prstGeom>
          <a:noFill/>
        </p:spPr>
        <p:txBody>
          <a:bodyPr wrap="square" rtlCol="0">
            <a:spAutoFit/>
          </a:bodyPr>
          <a:lstStyle/>
          <a:p>
            <a:pPr algn="ctr"/>
            <a:r>
              <a:rPr kumimoji="1" lang="ja-JP" altLang="en-US" sz="6000" dirty="0" smtClean="0"/>
              <a:t>仮説</a:t>
            </a:r>
            <a:endParaRPr kumimoji="1" lang="ja-JP" altLang="en-US" sz="6000" dirty="0"/>
          </a:p>
        </p:txBody>
      </p:sp>
      <p:sp>
        <p:nvSpPr>
          <p:cNvPr id="7" name="コンテンツ プレースホルダー 2"/>
          <p:cNvSpPr txBox="1">
            <a:spLocks/>
          </p:cNvSpPr>
          <p:nvPr/>
        </p:nvSpPr>
        <p:spPr>
          <a:xfrm>
            <a:off x="0" y="2560575"/>
            <a:ext cx="12192000" cy="27278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ctr">
              <a:buNone/>
            </a:pPr>
            <a:r>
              <a:rPr lang="ja-JP" altLang="en-US" sz="3600" dirty="0"/>
              <a:t>初めに擬人体に違和感を強く抱く</a:t>
            </a:r>
            <a:r>
              <a:rPr lang="ja-JP" altLang="en-US" sz="3600" dirty="0" smtClean="0"/>
              <a:t>と、</a:t>
            </a:r>
            <a:endParaRPr lang="en-US" altLang="ja-JP" sz="3600" dirty="0"/>
          </a:p>
          <a:p>
            <a:pPr marL="0" indent="0" algn="ctr">
              <a:buNone/>
            </a:pPr>
            <a:r>
              <a:rPr lang="ja-JP" altLang="en-US" sz="3600" dirty="0"/>
              <a:t>違和感を</a:t>
            </a:r>
            <a:r>
              <a:rPr lang="ja-JP" altLang="en-US" sz="3600" dirty="0" smtClean="0"/>
              <a:t>もたらす情報</a:t>
            </a:r>
            <a:r>
              <a:rPr lang="ja-JP" altLang="en-US" sz="3600" dirty="0"/>
              <a:t>より、</a:t>
            </a:r>
            <a:endParaRPr lang="en-US" altLang="ja-JP" sz="3600" dirty="0"/>
          </a:p>
          <a:p>
            <a:pPr marL="0" indent="0" algn="ctr">
              <a:buNone/>
            </a:pPr>
            <a:r>
              <a:rPr lang="ja-JP" altLang="en-US" sz="3600" dirty="0"/>
              <a:t>整合性を</a:t>
            </a:r>
            <a:r>
              <a:rPr lang="ja-JP" altLang="en-US" sz="3600" dirty="0" smtClean="0"/>
              <a:t>もたらす情報</a:t>
            </a:r>
            <a:r>
              <a:rPr lang="ja-JP" altLang="en-US" sz="3600" dirty="0"/>
              <a:t>が擬人体とともに記憶</a:t>
            </a:r>
            <a:r>
              <a:rPr lang="ja-JP" altLang="en-US" sz="3600"/>
              <a:t>に</a:t>
            </a:r>
            <a:r>
              <a:rPr lang="ja-JP" altLang="en-US" sz="3600" smtClean="0"/>
              <a:t>残りやすい</a:t>
            </a:r>
            <a:endParaRPr lang="ja-JP" altLang="en-US" sz="3600" dirty="0"/>
          </a:p>
        </p:txBody>
      </p:sp>
      <p:pic>
        <p:nvPicPr>
          <p:cNvPr id="8"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36</a:t>
            </a:fld>
            <a:endParaRPr kumimoji="1" lang="ja-JP" altLang="en-US" dirty="0">
              <a:solidFill>
                <a:schemeClr val="bg1"/>
              </a:solidFill>
            </a:endParaRPr>
          </a:p>
        </p:txBody>
      </p:sp>
    </p:spTree>
    <p:extLst>
      <p:ext uri="{BB962C8B-B14F-4D97-AF65-F5344CB8AC3E}">
        <p14:creationId xmlns:p14="http://schemas.microsoft.com/office/powerpoint/2010/main" xmlns="" val="1311066047"/>
      </p:ext>
    </p:extLst>
  </p:cSld>
  <p:clrMapOvr>
    <a:masterClrMapping/>
  </p:clrMapOvr>
  <p:transition spd="slow">
    <p:push dir="u"/>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a:xfrm>
            <a:off x="838200" y="1825625"/>
            <a:ext cx="10515600" cy="4895850"/>
          </a:xfrm>
        </p:spPr>
        <p:txBody>
          <a:bodyPr>
            <a:normAutofit/>
          </a:bodyPr>
          <a:lstStyle/>
          <a:p>
            <a:pPr marL="0" indent="0">
              <a:buNone/>
            </a:pPr>
            <a:r>
              <a:rPr kumimoji="1" lang="ja-JP" altLang="en-US" sz="3200" smtClean="0"/>
              <a:t>現状</a:t>
            </a:r>
            <a:r>
              <a:rPr kumimoji="1" lang="ja-JP" altLang="en-US" sz="3200" dirty="0" smtClean="0"/>
              <a:t>分析と</a:t>
            </a:r>
            <a:r>
              <a:rPr lang="ja-JP" altLang="en-US" sz="3200" dirty="0" smtClean="0"/>
              <a:t>問題意識</a:t>
            </a:r>
            <a:endParaRPr lang="en-US" altLang="ja-JP" sz="3200" dirty="0" smtClean="0"/>
          </a:p>
          <a:p>
            <a:pPr marL="0" indent="0">
              <a:buNone/>
            </a:pPr>
            <a:r>
              <a:rPr lang="ja-JP" altLang="en-US" sz="3200" dirty="0" smtClean="0"/>
              <a:t>研究目的と</a:t>
            </a:r>
            <a:r>
              <a:rPr kumimoji="1" lang="ja-JP" altLang="en-US" sz="3200" dirty="0" smtClean="0"/>
              <a:t>仮説導出</a:t>
            </a:r>
            <a:endParaRPr kumimoji="1" lang="en-US" altLang="ja-JP" sz="3200" dirty="0" smtClean="0"/>
          </a:p>
          <a:p>
            <a:pPr marL="0" indent="0">
              <a:buNone/>
            </a:pPr>
            <a:r>
              <a:rPr lang="ja-JP" altLang="en-US" sz="3200" u="sng" dirty="0" smtClean="0">
                <a:solidFill>
                  <a:srgbClr val="FF0000"/>
                </a:solidFill>
              </a:rPr>
              <a:t>仮説検証</a:t>
            </a:r>
            <a:endParaRPr kumimoji="1" lang="en-US" altLang="ja-JP" sz="3200" u="sng" dirty="0" smtClean="0">
              <a:solidFill>
                <a:srgbClr val="FF0000"/>
              </a:solidFill>
            </a:endParaRPr>
          </a:p>
          <a:p>
            <a:pPr marL="0" indent="0">
              <a:buNone/>
            </a:pPr>
            <a:r>
              <a:rPr kumimoji="1" lang="ja-JP" altLang="en-US" sz="3200" dirty="0" smtClean="0"/>
              <a:t>インプリケーションと課題</a:t>
            </a:r>
            <a:endParaRPr kumimoji="1" lang="en-US" altLang="ja-JP" sz="3200" dirty="0" smtClean="0"/>
          </a:p>
          <a:p>
            <a:pPr marL="0" indent="0">
              <a:buNone/>
            </a:pPr>
            <a:endParaRPr kumimoji="1" lang="en-US" altLang="ja-JP" sz="3200" dirty="0" smtClean="0"/>
          </a:p>
          <a:p>
            <a:pPr marL="0" indent="0">
              <a:buNone/>
            </a:pPr>
            <a:endParaRPr kumimoji="1" lang="ja-JP" altLang="en-US" dirty="0"/>
          </a:p>
        </p:txBody>
      </p:sp>
      <p:pic>
        <p:nvPicPr>
          <p:cNvPr id="6"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37</a:t>
            </a:fld>
            <a:endParaRPr kumimoji="1" lang="ja-JP" altLang="en-US" dirty="0">
              <a:solidFill>
                <a:schemeClr val="bg1"/>
              </a:solidFill>
            </a:endParaRPr>
          </a:p>
        </p:txBody>
      </p:sp>
    </p:spTree>
    <p:extLst>
      <p:ext uri="{BB962C8B-B14F-4D97-AF65-F5344CB8AC3E}">
        <p14:creationId xmlns:p14="http://schemas.microsoft.com/office/powerpoint/2010/main" xmlns="" val="3080996203"/>
      </p:ext>
    </p:extLst>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0" y="1516826"/>
            <a:ext cx="11905406" cy="5353050"/>
          </a:xfrm>
          <a:prstGeom prst="rect">
            <a:avLst/>
          </a:prstGeom>
        </p:spPr>
      </p:pic>
      <p:sp>
        <p:nvSpPr>
          <p:cNvPr id="5" name="テキスト ボックス 4"/>
          <p:cNvSpPr txBox="1"/>
          <p:nvPr/>
        </p:nvSpPr>
        <p:spPr>
          <a:xfrm>
            <a:off x="0" y="792429"/>
            <a:ext cx="12192000" cy="923330"/>
          </a:xfrm>
          <a:prstGeom prst="rect">
            <a:avLst/>
          </a:prstGeom>
          <a:noFill/>
        </p:spPr>
        <p:txBody>
          <a:bodyPr wrap="square" rtlCol="0">
            <a:spAutoFit/>
          </a:bodyPr>
          <a:lstStyle/>
          <a:p>
            <a:pPr algn="ctr"/>
            <a:r>
              <a:rPr kumimoji="1" lang="ja-JP" altLang="en-US" sz="4400" dirty="0" smtClean="0"/>
              <a:t>本研究で対象とする広告</a:t>
            </a:r>
            <a:r>
              <a:rPr kumimoji="1" lang="ja-JP" altLang="en-US" sz="5400" dirty="0" smtClean="0"/>
              <a:t>“動画広告（</a:t>
            </a:r>
            <a:r>
              <a:rPr lang="en-US" altLang="ja-JP" sz="5400" dirty="0" smtClean="0"/>
              <a:t>CM</a:t>
            </a:r>
            <a:r>
              <a:rPr kumimoji="1" lang="ja-JP" altLang="en-US" sz="5400" dirty="0" smtClean="0"/>
              <a:t>）”</a:t>
            </a:r>
            <a:endParaRPr kumimoji="1" lang="ja-JP" altLang="en-US" sz="7200" dirty="0"/>
          </a:p>
        </p:txBody>
      </p:sp>
      <p:sp>
        <p:nvSpPr>
          <p:cNvPr id="12"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a:t>
            </a:r>
            <a:r>
              <a:rPr lang="ja-JP" altLang="en-US" sz="2800" dirty="0"/>
              <a:t>検証</a:t>
            </a:r>
            <a:endParaRPr lang="en-US" altLang="ja-JP" sz="2800" dirty="0"/>
          </a:p>
        </p:txBody>
      </p:sp>
      <p:pic>
        <p:nvPicPr>
          <p:cNvPr id="8" name="図 1"/>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38</a:t>
            </a:fld>
            <a:endParaRPr kumimoji="1" lang="ja-JP" altLang="en-US" dirty="0">
              <a:solidFill>
                <a:schemeClr val="bg1"/>
              </a:solidFill>
            </a:endParaRPr>
          </a:p>
        </p:txBody>
      </p:sp>
    </p:spTree>
    <p:extLst>
      <p:ext uri="{BB962C8B-B14F-4D97-AF65-F5344CB8AC3E}">
        <p14:creationId xmlns:p14="http://schemas.microsoft.com/office/powerpoint/2010/main" xmlns="" val="1790476091"/>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5904854" y="3899147"/>
            <a:ext cx="6287146" cy="369332"/>
          </a:xfrm>
          <a:prstGeom prst="rect">
            <a:avLst/>
          </a:prstGeom>
        </p:spPr>
        <p:txBody>
          <a:bodyPr wrap="square">
            <a:spAutoFit/>
          </a:bodyPr>
          <a:lstStyle/>
          <a:p>
            <a:r>
              <a:rPr lang="ja-JP" altLang="en-US" dirty="0" smtClean="0"/>
              <a:t>引用元　http</a:t>
            </a:r>
            <a:r>
              <a:rPr lang="ja-JP" altLang="en-US" dirty="0"/>
              <a:t>://news.livedoor.com/article/detail/10113797/</a:t>
            </a:r>
          </a:p>
        </p:txBody>
      </p:sp>
      <p:sp>
        <p:nvSpPr>
          <p:cNvPr id="11" name="正方形/長方形 10"/>
          <p:cNvSpPr/>
          <p:nvPr/>
        </p:nvSpPr>
        <p:spPr>
          <a:xfrm>
            <a:off x="500701" y="2348226"/>
            <a:ext cx="11366965" cy="1200329"/>
          </a:xfrm>
          <a:prstGeom prst="rect">
            <a:avLst/>
          </a:prstGeom>
        </p:spPr>
        <p:txBody>
          <a:bodyPr wrap="square">
            <a:spAutoFit/>
          </a:bodyPr>
          <a:lstStyle/>
          <a:p>
            <a:r>
              <a:rPr lang="ja-JP" altLang="en-US" sz="2400" dirty="0" smtClean="0"/>
              <a:t>「視覚</a:t>
            </a:r>
            <a:r>
              <a:rPr lang="ja-JP" altLang="en-US" sz="2400" dirty="0"/>
              <a:t>に訴えかける映像と聴覚に訴えかける音声を掛け合わせた「動画」のコンテンツを制作し、視聴者に向けて配信した場合、テキストだけで構成される「記事」コンテンツよりも「</a:t>
            </a:r>
            <a:r>
              <a:rPr lang="en-US" altLang="ja-JP" sz="2400" dirty="0"/>
              <a:t>2</a:t>
            </a:r>
            <a:r>
              <a:rPr lang="ja-JP" altLang="en-US" sz="2400" dirty="0"/>
              <a:t>倍」、記憶の中に</a:t>
            </a:r>
            <a:r>
              <a:rPr lang="ja-JP" altLang="en-US" sz="2400" dirty="0" smtClean="0"/>
              <a:t>留まり続ける。」</a:t>
            </a:r>
            <a:endParaRPr lang="en-US" altLang="ja-JP" sz="2400" dirty="0" smtClean="0"/>
          </a:p>
        </p:txBody>
      </p:sp>
      <p:sp>
        <p:nvSpPr>
          <p:cNvPr id="13" name="正方形/長方形 12"/>
          <p:cNvSpPr/>
          <p:nvPr/>
        </p:nvSpPr>
        <p:spPr>
          <a:xfrm>
            <a:off x="191069" y="5282483"/>
            <a:ext cx="12404195" cy="707886"/>
          </a:xfrm>
          <a:prstGeom prst="rect">
            <a:avLst/>
          </a:prstGeom>
        </p:spPr>
        <p:txBody>
          <a:bodyPr wrap="square">
            <a:spAutoFit/>
          </a:bodyPr>
          <a:lstStyle/>
          <a:p>
            <a:pPr algn="ctr"/>
            <a:r>
              <a:rPr lang="ja-JP" altLang="en-US" sz="4000" dirty="0" smtClean="0"/>
              <a:t>動画は文字だけの場合と比べ、２倍も記憶に留まる</a:t>
            </a:r>
            <a:endParaRPr lang="en-US" altLang="ja-JP" sz="4000" dirty="0"/>
          </a:p>
        </p:txBody>
      </p:sp>
      <p:sp>
        <p:nvSpPr>
          <p:cNvPr id="14" name="右矢印 13"/>
          <p:cNvSpPr/>
          <p:nvPr/>
        </p:nvSpPr>
        <p:spPr>
          <a:xfrm>
            <a:off x="161904" y="5282483"/>
            <a:ext cx="677593" cy="635587"/>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0" name="テキスト ボックス 9"/>
          <p:cNvSpPr txBox="1"/>
          <p:nvPr/>
        </p:nvSpPr>
        <p:spPr>
          <a:xfrm>
            <a:off x="-128999" y="843938"/>
            <a:ext cx="12192000" cy="769441"/>
          </a:xfrm>
          <a:prstGeom prst="rect">
            <a:avLst/>
          </a:prstGeom>
          <a:noFill/>
        </p:spPr>
        <p:txBody>
          <a:bodyPr wrap="square" rtlCol="0">
            <a:spAutoFit/>
          </a:bodyPr>
          <a:lstStyle/>
          <a:p>
            <a:pPr algn="ctr"/>
            <a:r>
              <a:rPr kumimoji="1" lang="ja-JP" altLang="en-US" sz="4400" dirty="0" smtClean="0"/>
              <a:t>“動画</a:t>
            </a:r>
            <a:r>
              <a:rPr lang="ja-JP" altLang="en-US" sz="4400" dirty="0"/>
              <a:t>広告（</a:t>
            </a:r>
            <a:r>
              <a:rPr lang="en-US" altLang="ja-JP" sz="4400" dirty="0"/>
              <a:t>CM</a:t>
            </a:r>
            <a:r>
              <a:rPr lang="ja-JP" altLang="en-US" sz="4400" dirty="0"/>
              <a:t>）”</a:t>
            </a:r>
            <a:r>
              <a:rPr kumimoji="1" lang="ja-JP" altLang="en-US" sz="4400" dirty="0" smtClean="0"/>
              <a:t>である</a:t>
            </a:r>
            <a:r>
              <a:rPr lang="ja-JP" altLang="en-US" sz="4400" dirty="0" smtClean="0"/>
              <a:t>理由</a:t>
            </a:r>
            <a:r>
              <a:rPr lang="ja-JP" altLang="en-US" sz="4400" dirty="0"/>
              <a:t>１</a:t>
            </a:r>
            <a:endParaRPr kumimoji="1" lang="ja-JP" altLang="en-US" sz="6000" dirty="0"/>
          </a:p>
        </p:txBody>
      </p:sp>
      <p:sp>
        <p:nvSpPr>
          <p:cNvPr id="12"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a:t>
            </a:r>
            <a:r>
              <a:rPr lang="ja-JP" altLang="en-US" sz="2800" dirty="0"/>
              <a:t>検証</a:t>
            </a:r>
            <a:endParaRPr lang="en-US" altLang="ja-JP" sz="2800" dirty="0"/>
          </a:p>
        </p:txBody>
      </p:sp>
      <p:pic>
        <p:nvPicPr>
          <p:cNvPr id="15"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39</a:t>
            </a:fld>
            <a:endParaRPr kumimoji="1" lang="ja-JP" altLang="en-US" dirty="0">
              <a:solidFill>
                <a:schemeClr val="bg1"/>
              </a:solidFill>
            </a:endParaRPr>
          </a:p>
        </p:txBody>
      </p:sp>
    </p:spTree>
    <p:extLst>
      <p:ext uri="{BB962C8B-B14F-4D97-AF65-F5344CB8AC3E}">
        <p14:creationId xmlns:p14="http://schemas.microsoft.com/office/powerpoint/2010/main" xmlns="" val="2435764020"/>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rotWithShape="1">
          <a:blip r:embed="rId3" cstate="email">
            <a:extLst>
              <a:ext uri="{28A0092B-C50C-407E-A947-70E740481C1C}">
                <a14:useLocalDpi xmlns:a14="http://schemas.microsoft.com/office/drawing/2010/main" xmlns=""/>
              </a:ext>
            </a:extLst>
          </a:blip>
          <a:srcRect/>
          <a:stretch/>
        </p:blipFill>
        <p:spPr>
          <a:xfrm>
            <a:off x="743639" y="1015239"/>
            <a:ext cx="10583819" cy="5155753"/>
          </a:xfrm>
          <a:prstGeom prst="rect">
            <a:avLst/>
          </a:prstGeom>
        </p:spPr>
      </p:pic>
      <p:sp>
        <p:nvSpPr>
          <p:cNvPr id="5"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grpSp>
        <p:nvGrpSpPr>
          <p:cNvPr id="9" name="グループ化 8"/>
          <p:cNvGrpSpPr/>
          <p:nvPr/>
        </p:nvGrpSpPr>
        <p:grpSpPr>
          <a:xfrm>
            <a:off x="1400234" y="5985634"/>
            <a:ext cx="8864229" cy="707886"/>
            <a:chOff x="1398679" y="6320334"/>
            <a:chExt cx="9820502" cy="707886"/>
          </a:xfrm>
        </p:grpSpPr>
        <p:sp>
          <p:nvSpPr>
            <p:cNvPr id="10" name="正方形/長方形 9"/>
            <p:cNvSpPr/>
            <p:nvPr/>
          </p:nvSpPr>
          <p:spPr>
            <a:xfrm>
              <a:off x="1848922" y="6320334"/>
              <a:ext cx="9370259" cy="707886"/>
            </a:xfrm>
            <a:prstGeom prst="rect">
              <a:avLst/>
            </a:prstGeom>
          </p:spPr>
          <p:txBody>
            <a:bodyPr wrap="square">
              <a:spAutoFit/>
            </a:bodyPr>
            <a:lstStyle/>
            <a:p>
              <a:pPr algn="ctr"/>
              <a:r>
                <a:rPr lang="ja-JP" altLang="en-US" sz="4000" dirty="0" smtClean="0"/>
                <a:t>擬人化が</a:t>
              </a:r>
              <a:r>
                <a:rPr lang="ja-JP" altLang="en-US" sz="4000" dirty="0"/>
                <a:t>新聞</a:t>
              </a:r>
              <a:r>
                <a:rPr lang="ja-JP" altLang="en-US" sz="4000" dirty="0" smtClean="0"/>
                <a:t>に取り上げられた！</a:t>
              </a:r>
              <a:endParaRPr lang="ja-JP" altLang="en-US" sz="4000" dirty="0"/>
            </a:p>
          </p:txBody>
        </p:sp>
        <p:sp>
          <p:nvSpPr>
            <p:cNvPr id="11" name="右矢印 10"/>
            <p:cNvSpPr/>
            <p:nvPr/>
          </p:nvSpPr>
          <p:spPr>
            <a:xfrm>
              <a:off x="1398679" y="6333777"/>
              <a:ext cx="900484" cy="694443"/>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6" name="タイトル 1"/>
          <p:cNvSpPr>
            <a:spLocks noGrp="1"/>
          </p:cNvSpPr>
          <p:nvPr>
            <p:ph type="title"/>
          </p:nvPr>
        </p:nvSpPr>
        <p:spPr>
          <a:xfrm>
            <a:off x="838200" y="57149"/>
            <a:ext cx="10515600" cy="1325563"/>
          </a:xfrm>
        </p:spPr>
        <p:txBody>
          <a:bodyPr>
            <a:normAutofit/>
          </a:bodyPr>
          <a:lstStyle/>
          <a:p>
            <a:pPr algn="ctr"/>
            <a:r>
              <a:rPr lang="ja-JP" altLang="en-US" sz="6600" u="sng" dirty="0" smtClean="0"/>
              <a:t>擬人化</a:t>
            </a:r>
            <a:r>
              <a:rPr lang="ja-JP" altLang="en-US" sz="4800" u="sng" dirty="0" smtClean="0"/>
              <a:t>が</a:t>
            </a:r>
            <a:r>
              <a:rPr lang="ja-JP" altLang="en-US" sz="6600" u="sng" dirty="0" smtClean="0"/>
              <a:t>今熱い！</a:t>
            </a:r>
            <a:endParaRPr lang="ja-JP" altLang="en-US" sz="4800" u="sng" dirty="0"/>
          </a:p>
        </p:txBody>
      </p:sp>
      <p:pic>
        <p:nvPicPr>
          <p:cNvPr id="13" name="図 2"/>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4</a:t>
            </a:fld>
            <a:endParaRPr kumimoji="1" lang="ja-JP" altLang="en-US" dirty="0">
              <a:solidFill>
                <a:schemeClr val="bg1"/>
              </a:solidFill>
            </a:endParaRPr>
          </a:p>
        </p:txBody>
      </p:sp>
    </p:spTree>
    <p:extLst>
      <p:ext uri="{BB962C8B-B14F-4D97-AF65-F5344CB8AC3E}">
        <p14:creationId xmlns:p14="http://schemas.microsoft.com/office/powerpoint/2010/main" xmlns="" val="4232843021"/>
      </p:ext>
    </p:extLst>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4"/>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0" y="1554480"/>
            <a:ext cx="7516368" cy="5303520"/>
          </a:xfrm>
          <a:prstGeom prst="rect">
            <a:avLst/>
          </a:prstGeom>
        </p:spPr>
      </p:pic>
      <p:sp>
        <p:nvSpPr>
          <p:cNvPr id="7" name="テキスト ボックス 6"/>
          <p:cNvSpPr txBox="1"/>
          <p:nvPr/>
        </p:nvSpPr>
        <p:spPr>
          <a:xfrm>
            <a:off x="-128999" y="554841"/>
            <a:ext cx="12192000" cy="769441"/>
          </a:xfrm>
          <a:prstGeom prst="rect">
            <a:avLst/>
          </a:prstGeom>
          <a:noFill/>
        </p:spPr>
        <p:txBody>
          <a:bodyPr wrap="square" rtlCol="0">
            <a:spAutoFit/>
          </a:bodyPr>
          <a:lstStyle/>
          <a:p>
            <a:pPr algn="ctr"/>
            <a:r>
              <a:rPr kumimoji="1" lang="ja-JP" altLang="en-US" sz="4400" dirty="0" smtClean="0"/>
              <a:t>“動画</a:t>
            </a:r>
            <a:r>
              <a:rPr lang="ja-JP" altLang="en-US" sz="4400" dirty="0"/>
              <a:t>広告（</a:t>
            </a:r>
            <a:r>
              <a:rPr lang="en-US" altLang="ja-JP" sz="4400" dirty="0"/>
              <a:t>CM</a:t>
            </a:r>
            <a:r>
              <a:rPr lang="ja-JP" altLang="en-US" sz="4400" dirty="0"/>
              <a:t>）”</a:t>
            </a:r>
            <a:r>
              <a:rPr kumimoji="1" lang="ja-JP" altLang="en-US" sz="4400" dirty="0" smtClean="0"/>
              <a:t>である理由</a:t>
            </a:r>
            <a:r>
              <a:rPr lang="ja-JP" altLang="en-US" sz="4400" dirty="0"/>
              <a:t>２</a:t>
            </a:r>
            <a:endParaRPr kumimoji="1" lang="ja-JP" altLang="en-US" sz="6000" dirty="0"/>
          </a:p>
        </p:txBody>
      </p:sp>
      <p:sp>
        <p:nvSpPr>
          <p:cNvPr id="21" name="テキスト ボックス 20"/>
          <p:cNvSpPr txBox="1"/>
          <p:nvPr/>
        </p:nvSpPr>
        <p:spPr>
          <a:xfrm>
            <a:off x="7779854" y="3088978"/>
            <a:ext cx="3976789" cy="1200329"/>
          </a:xfrm>
          <a:prstGeom prst="rect">
            <a:avLst/>
          </a:prstGeom>
          <a:noFill/>
        </p:spPr>
        <p:txBody>
          <a:bodyPr wrap="square" rtlCol="0">
            <a:spAutoFit/>
          </a:bodyPr>
          <a:lstStyle/>
          <a:p>
            <a:r>
              <a:rPr kumimoji="1" lang="ja-JP" altLang="en-US" sz="3600" dirty="0" smtClean="0"/>
              <a:t>○テレビ</a:t>
            </a:r>
            <a:endParaRPr kumimoji="1" lang="en-US" altLang="ja-JP" sz="3600" dirty="0" smtClean="0"/>
          </a:p>
          <a:p>
            <a:r>
              <a:rPr lang="ja-JP" altLang="en-US" sz="3600" dirty="0"/>
              <a:t>○</a:t>
            </a:r>
            <a:r>
              <a:rPr lang="ja-JP" altLang="en-US" sz="3600" dirty="0" smtClean="0"/>
              <a:t>インターネット</a:t>
            </a:r>
            <a:endParaRPr kumimoji="1" lang="en-US" altLang="ja-JP" sz="3600" dirty="0" smtClean="0"/>
          </a:p>
        </p:txBody>
      </p:sp>
      <p:sp>
        <p:nvSpPr>
          <p:cNvPr id="15" name="テキスト ボックス 14"/>
          <p:cNvSpPr txBox="1"/>
          <p:nvPr/>
        </p:nvSpPr>
        <p:spPr>
          <a:xfrm>
            <a:off x="6229084" y="2039622"/>
            <a:ext cx="5810408" cy="954107"/>
          </a:xfrm>
          <a:prstGeom prst="rect">
            <a:avLst/>
          </a:prstGeom>
          <a:noFill/>
        </p:spPr>
        <p:txBody>
          <a:bodyPr wrap="square" rtlCol="0">
            <a:spAutoFit/>
          </a:bodyPr>
          <a:lstStyle/>
          <a:p>
            <a:pPr algn="ctr"/>
            <a:r>
              <a:rPr lang="ja-JP" altLang="en-US" sz="2800" dirty="0"/>
              <a:t>下</a:t>
            </a:r>
            <a:r>
              <a:rPr kumimoji="1" lang="ja-JP" altLang="en-US" sz="2800" dirty="0" smtClean="0"/>
              <a:t>記の広告２媒体は</a:t>
            </a:r>
            <a:endParaRPr kumimoji="1" lang="en-US" altLang="ja-JP" sz="2800" dirty="0" smtClean="0"/>
          </a:p>
          <a:p>
            <a:pPr algn="ctr"/>
            <a:r>
              <a:rPr lang="ja-JP" altLang="en-US" sz="2800" dirty="0" smtClean="0"/>
              <a:t>消費者の</a:t>
            </a:r>
            <a:r>
              <a:rPr kumimoji="1" lang="ja-JP" altLang="en-US" sz="2800" dirty="0" smtClean="0"/>
              <a:t>接触率が高く、効果的媒体</a:t>
            </a:r>
            <a:endParaRPr kumimoji="1" lang="ja-JP" altLang="en-US" sz="2800" dirty="0"/>
          </a:p>
        </p:txBody>
      </p:sp>
      <p:sp>
        <p:nvSpPr>
          <p:cNvPr id="19" name="テキスト ボックス 18"/>
          <p:cNvSpPr txBox="1"/>
          <p:nvPr/>
        </p:nvSpPr>
        <p:spPr>
          <a:xfrm>
            <a:off x="7227183" y="4404035"/>
            <a:ext cx="4422735" cy="954107"/>
          </a:xfrm>
          <a:prstGeom prst="rect">
            <a:avLst/>
          </a:prstGeom>
          <a:noFill/>
        </p:spPr>
        <p:txBody>
          <a:bodyPr wrap="square" rtlCol="0">
            <a:spAutoFit/>
          </a:bodyPr>
          <a:lstStyle/>
          <a:p>
            <a:pPr algn="ctr"/>
            <a:r>
              <a:rPr lang="ja-JP" altLang="en-US" sz="2800" dirty="0"/>
              <a:t>動画広告が主に採用</a:t>
            </a:r>
            <a:r>
              <a:rPr lang="ja-JP" altLang="en-US" sz="2800" dirty="0" smtClean="0"/>
              <a:t>される</a:t>
            </a:r>
            <a:endParaRPr lang="en-US" altLang="ja-JP" sz="2800" dirty="0" smtClean="0"/>
          </a:p>
          <a:p>
            <a:pPr algn="ctr"/>
            <a:r>
              <a:rPr kumimoji="1" lang="ja-JP" altLang="en-US" sz="2800" dirty="0" smtClean="0"/>
              <a:t>媒体でもある</a:t>
            </a:r>
            <a:endParaRPr kumimoji="1" lang="en-US" altLang="ja-JP" sz="2800" dirty="0" smtClean="0"/>
          </a:p>
        </p:txBody>
      </p:sp>
      <p:sp>
        <p:nvSpPr>
          <p:cNvPr id="20"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a:t>
            </a:r>
            <a:r>
              <a:rPr lang="ja-JP" altLang="en-US" sz="2800" dirty="0"/>
              <a:t>検証</a:t>
            </a:r>
            <a:endParaRPr lang="en-US" altLang="ja-JP" sz="2800" dirty="0"/>
          </a:p>
        </p:txBody>
      </p:sp>
      <p:pic>
        <p:nvPicPr>
          <p:cNvPr id="10" name="図 1"/>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31550" y="6361305"/>
            <a:ext cx="2743200" cy="365125"/>
          </a:xfrm>
        </p:spPr>
        <p:txBody>
          <a:bodyPr/>
          <a:lstStyle/>
          <a:p>
            <a:fld id="{A99D720A-4AD5-4DCF-885F-DE5297996123}" type="slidenum">
              <a:rPr kumimoji="1" lang="ja-JP" altLang="en-US" smtClean="0">
                <a:solidFill>
                  <a:schemeClr val="bg1"/>
                </a:solidFill>
              </a:rPr>
              <a:pPr/>
              <a:t>40</a:t>
            </a:fld>
            <a:endParaRPr kumimoji="1" lang="ja-JP" altLang="en-US" dirty="0">
              <a:solidFill>
                <a:schemeClr val="bg1"/>
              </a:solidFill>
            </a:endParaRPr>
          </a:p>
        </p:txBody>
      </p:sp>
    </p:spTree>
    <p:extLst>
      <p:ext uri="{BB962C8B-B14F-4D97-AF65-F5344CB8AC3E}">
        <p14:creationId xmlns:p14="http://schemas.microsoft.com/office/powerpoint/2010/main" xmlns="" val="1447483275"/>
      </p:ext>
    </p:extLst>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0" y="2381792"/>
            <a:ext cx="12192000" cy="1077218"/>
          </a:xfrm>
          <a:prstGeom prst="rect">
            <a:avLst/>
          </a:prstGeom>
          <a:noFill/>
        </p:spPr>
        <p:txBody>
          <a:bodyPr wrap="square" rtlCol="0">
            <a:spAutoFit/>
          </a:bodyPr>
          <a:lstStyle/>
          <a:p>
            <a:pPr algn="ctr"/>
            <a:r>
              <a:rPr kumimoji="1" lang="ja-JP" altLang="en-US" sz="3200" dirty="0" smtClean="0"/>
              <a:t>擬人化動画</a:t>
            </a:r>
            <a:r>
              <a:rPr lang="ja-JP" altLang="en-US" sz="3200" dirty="0"/>
              <a:t>広告（</a:t>
            </a:r>
            <a:r>
              <a:rPr lang="en-US" altLang="ja-JP" sz="3200" dirty="0"/>
              <a:t>CM</a:t>
            </a:r>
            <a:r>
              <a:rPr lang="ja-JP" altLang="en-US" sz="3200" dirty="0" smtClean="0"/>
              <a:t>）は実在する人物が起用されるケースが多く、</a:t>
            </a:r>
            <a:endParaRPr lang="en-US" altLang="ja-JP" sz="3200" dirty="0" smtClean="0"/>
          </a:p>
          <a:p>
            <a:pPr algn="ctr"/>
            <a:r>
              <a:rPr lang="ja-JP" altLang="en-US" sz="3200" dirty="0" smtClean="0"/>
              <a:t>本研究で</a:t>
            </a:r>
            <a:r>
              <a:rPr kumimoji="1" lang="ja-JP" altLang="en-US" sz="3200" dirty="0" smtClean="0"/>
              <a:t>は二次元（アニメーション等）は検証から外す</a:t>
            </a:r>
            <a:endParaRPr kumimoji="1" lang="ja-JP" altLang="en-US" sz="4400" dirty="0"/>
          </a:p>
        </p:txBody>
      </p:sp>
      <p:sp>
        <p:nvSpPr>
          <p:cNvPr id="7"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a:t>
            </a:r>
            <a:r>
              <a:rPr lang="ja-JP" altLang="en-US" sz="2800" dirty="0"/>
              <a:t>検証</a:t>
            </a:r>
            <a:endParaRPr lang="en-US" altLang="ja-JP" sz="2800" dirty="0"/>
          </a:p>
        </p:txBody>
      </p:sp>
      <p:pic>
        <p:nvPicPr>
          <p:cNvPr id="6"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41</a:t>
            </a:fld>
            <a:endParaRPr kumimoji="1" lang="ja-JP" altLang="en-US" dirty="0">
              <a:solidFill>
                <a:schemeClr val="bg1"/>
              </a:solidFill>
            </a:endParaRPr>
          </a:p>
        </p:txBody>
      </p:sp>
      <p:pic>
        <p:nvPicPr>
          <p:cNvPr id="9" name="図 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91544" y="3423570"/>
            <a:ext cx="10808912" cy="2968221"/>
          </a:xfrm>
          <a:prstGeom prst="rect">
            <a:avLst/>
          </a:prstGeom>
        </p:spPr>
      </p:pic>
    </p:spTree>
    <p:extLst>
      <p:ext uri="{BB962C8B-B14F-4D97-AF65-F5344CB8AC3E}">
        <p14:creationId xmlns:p14="http://schemas.microsoft.com/office/powerpoint/2010/main" xmlns="" val="2289441976"/>
      </p:ext>
    </p:extLst>
  </p:cSld>
  <p:clrMapOvr>
    <a:masterClrMapping/>
  </p:clrMapOvr>
  <p:transition spd="slow">
    <p:push di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560606" y="582924"/>
            <a:ext cx="6633275" cy="769441"/>
          </a:xfrm>
          <a:prstGeom prst="rect">
            <a:avLst/>
          </a:prstGeom>
          <a:noFill/>
        </p:spPr>
        <p:txBody>
          <a:bodyPr wrap="square" rtlCol="0">
            <a:spAutoFit/>
          </a:bodyPr>
          <a:lstStyle/>
          <a:p>
            <a:r>
              <a:rPr kumimoji="1" lang="ja-JP" altLang="en-US" sz="4400" dirty="0" smtClean="0"/>
              <a:t>検証</a:t>
            </a:r>
            <a:r>
              <a:rPr kumimoji="1" lang="ja-JP" altLang="en-US" sz="4400" dirty="0"/>
              <a:t>に使</a:t>
            </a:r>
            <a:r>
              <a:rPr lang="ja-JP" altLang="en-US" sz="4400" dirty="0"/>
              <a:t>用する</a:t>
            </a:r>
            <a:r>
              <a:rPr lang="en-US" altLang="ja-JP" sz="4400" dirty="0"/>
              <a:t>CM</a:t>
            </a:r>
            <a:r>
              <a:rPr lang="ja-JP" altLang="en-US" sz="4400" dirty="0"/>
              <a:t>の</a:t>
            </a:r>
            <a:r>
              <a:rPr lang="ja-JP" altLang="en-US" sz="4400" dirty="0" smtClean="0"/>
              <a:t>決定</a:t>
            </a:r>
            <a:endParaRPr kumimoji="1" lang="ja-JP" altLang="en-US" sz="4400" dirty="0"/>
          </a:p>
        </p:txBody>
      </p:sp>
      <p:sp>
        <p:nvSpPr>
          <p:cNvPr id="8" name="テキスト ボックス 7"/>
          <p:cNvSpPr txBox="1"/>
          <p:nvPr/>
        </p:nvSpPr>
        <p:spPr>
          <a:xfrm>
            <a:off x="669716" y="5518988"/>
            <a:ext cx="10000743" cy="523220"/>
          </a:xfrm>
          <a:prstGeom prst="rect">
            <a:avLst/>
          </a:prstGeom>
          <a:noFill/>
        </p:spPr>
        <p:txBody>
          <a:bodyPr wrap="square" rtlCol="0">
            <a:spAutoFit/>
          </a:bodyPr>
          <a:lstStyle/>
          <a:p>
            <a:pPr algn="r"/>
            <a:r>
              <a:rPr kumimoji="1" lang="ja-JP" altLang="en-US" sz="2800" dirty="0"/>
              <a:t>以上の点から</a:t>
            </a:r>
            <a:r>
              <a:rPr lang="en-US" altLang="ja-JP" sz="2800" b="1" dirty="0" err="1"/>
              <a:t>Blendy</a:t>
            </a:r>
            <a:r>
              <a:rPr lang="ja-JP" altLang="en-US" sz="2800" b="1" dirty="0"/>
              <a:t>　「挽きたてカフェオレ　旅立ち篇</a:t>
            </a:r>
            <a:r>
              <a:rPr lang="ja-JP" altLang="en-US" sz="2800" b="1" dirty="0" smtClean="0"/>
              <a:t>」　</a:t>
            </a:r>
            <a:r>
              <a:rPr lang="ja-JP" altLang="en-US" sz="2800" dirty="0" smtClean="0"/>
              <a:t>を</a:t>
            </a:r>
            <a:r>
              <a:rPr lang="ja-JP" altLang="en-US" sz="2800" dirty="0"/>
              <a:t>使用　</a:t>
            </a:r>
            <a:endParaRPr kumimoji="1" lang="ja-JP" altLang="en-US" sz="2800" dirty="0"/>
          </a:p>
        </p:txBody>
      </p:sp>
      <p:sp>
        <p:nvSpPr>
          <p:cNvPr id="10"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a:t>
            </a:r>
            <a:r>
              <a:rPr lang="ja-JP" altLang="en-US" sz="2800" dirty="0"/>
              <a:t>検証</a:t>
            </a:r>
            <a:endParaRPr lang="en-US" altLang="ja-JP" sz="2800" dirty="0"/>
          </a:p>
        </p:txBody>
      </p:sp>
      <p:pic>
        <p:nvPicPr>
          <p:cNvPr id="17"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3" name="スライド番号プレースホルダー 2"/>
          <p:cNvSpPr>
            <a:spLocks noGrp="1"/>
          </p:cNvSpPr>
          <p:nvPr>
            <p:ph type="sldNum" sz="quarter" idx="12"/>
          </p:nvPr>
        </p:nvSpPr>
        <p:spPr/>
        <p:txBody>
          <a:bodyPr/>
          <a:lstStyle/>
          <a:p>
            <a:fld id="{A99D720A-4AD5-4DCF-885F-DE5297996123}" type="slidenum">
              <a:rPr kumimoji="1" lang="ja-JP" altLang="en-US" smtClean="0">
                <a:solidFill>
                  <a:schemeClr val="bg1"/>
                </a:solidFill>
              </a:rPr>
              <a:pPr/>
              <a:t>42</a:t>
            </a:fld>
            <a:endParaRPr kumimoji="1" lang="ja-JP" altLang="en-US"/>
          </a:p>
        </p:txBody>
      </p:sp>
      <p:grpSp>
        <p:nvGrpSpPr>
          <p:cNvPr id="24" name="グループ化 23"/>
          <p:cNvGrpSpPr/>
          <p:nvPr/>
        </p:nvGrpSpPr>
        <p:grpSpPr>
          <a:xfrm>
            <a:off x="2921263" y="1935289"/>
            <a:ext cx="6481185" cy="3145666"/>
            <a:chOff x="369065" y="1810719"/>
            <a:chExt cx="6481185" cy="3145666"/>
          </a:xfrm>
        </p:grpSpPr>
        <p:sp>
          <p:nvSpPr>
            <p:cNvPr id="7" name="テキスト ボックス 6"/>
            <p:cNvSpPr txBox="1"/>
            <p:nvPr/>
          </p:nvSpPr>
          <p:spPr>
            <a:xfrm>
              <a:off x="1082297" y="3556013"/>
              <a:ext cx="5767953" cy="523220"/>
            </a:xfrm>
            <a:prstGeom prst="rect">
              <a:avLst/>
            </a:prstGeom>
            <a:noFill/>
          </p:spPr>
          <p:txBody>
            <a:bodyPr wrap="square" rtlCol="0">
              <a:spAutoFit/>
            </a:bodyPr>
            <a:lstStyle/>
            <a:p>
              <a:r>
                <a:rPr lang="en-US" altLang="ja-JP" sz="2800" dirty="0"/>
                <a:t>Web</a:t>
              </a:r>
              <a:r>
                <a:rPr lang="ja-JP" altLang="en-US" sz="2800" dirty="0"/>
                <a:t>限定で認知している人が少ない</a:t>
              </a:r>
              <a:endParaRPr kumimoji="1" lang="en-US" altLang="ja-JP" sz="4400" dirty="0" smtClean="0"/>
            </a:p>
          </p:txBody>
        </p:sp>
        <p:grpSp>
          <p:nvGrpSpPr>
            <p:cNvPr id="23" name="グループ化 22"/>
            <p:cNvGrpSpPr/>
            <p:nvPr/>
          </p:nvGrpSpPr>
          <p:grpSpPr>
            <a:xfrm>
              <a:off x="369065" y="1810719"/>
              <a:ext cx="6481185" cy="3145666"/>
              <a:chOff x="369065" y="1810719"/>
              <a:chExt cx="6481185" cy="3145666"/>
            </a:xfrm>
          </p:grpSpPr>
          <p:sp>
            <p:nvSpPr>
              <p:cNvPr id="5" name="テキスト ボックス 4"/>
              <p:cNvSpPr txBox="1"/>
              <p:nvPr/>
            </p:nvSpPr>
            <p:spPr>
              <a:xfrm>
                <a:off x="1082298" y="1810719"/>
                <a:ext cx="4941599" cy="523220"/>
              </a:xfrm>
              <a:prstGeom prst="rect">
                <a:avLst/>
              </a:prstGeom>
              <a:noFill/>
            </p:spPr>
            <p:txBody>
              <a:bodyPr wrap="square" rtlCol="0">
                <a:spAutoFit/>
              </a:bodyPr>
              <a:lstStyle/>
              <a:p>
                <a:r>
                  <a:rPr lang="en-US" altLang="ja-JP" sz="2800" dirty="0"/>
                  <a:t>CM</a:t>
                </a:r>
                <a:r>
                  <a:rPr lang="ja-JP" altLang="en-US" sz="2800" dirty="0"/>
                  <a:t>内に擬人化が使われている</a:t>
                </a:r>
                <a:endParaRPr kumimoji="1" lang="ja-JP" altLang="en-US" sz="4400" dirty="0"/>
              </a:p>
            </p:txBody>
          </p:sp>
          <p:sp>
            <p:nvSpPr>
              <p:cNvPr id="6" name="テキスト ボックス 5"/>
              <p:cNvSpPr txBox="1"/>
              <p:nvPr/>
            </p:nvSpPr>
            <p:spPr>
              <a:xfrm>
                <a:off x="1082297" y="2683366"/>
                <a:ext cx="4457083" cy="523220"/>
              </a:xfrm>
              <a:prstGeom prst="rect">
                <a:avLst/>
              </a:prstGeom>
              <a:noFill/>
            </p:spPr>
            <p:txBody>
              <a:bodyPr wrap="square" rtlCol="0">
                <a:spAutoFit/>
              </a:bodyPr>
              <a:lstStyle/>
              <a:p>
                <a:r>
                  <a:rPr lang="ja-JP" altLang="en-US" sz="2800" dirty="0"/>
                  <a:t>違和感を感じる点が多い</a:t>
                </a:r>
                <a:endParaRPr kumimoji="1" lang="ja-JP" altLang="en-US" sz="4400" dirty="0"/>
              </a:p>
            </p:txBody>
          </p:sp>
          <p:sp>
            <p:nvSpPr>
              <p:cNvPr id="9" name="テキスト ボックス 8"/>
              <p:cNvSpPr txBox="1"/>
              <p:nvPr/>
            </p:nvSpPr>
            <p:spPr>
              <a:xfrm>
                <a:off x="1082297" y="4428660"/>
                <a:ext cx="5767953" cy="523220"/>
              </a:xfrm>
              <a:prstGeom prst="rect">
                <a:avLst/>
              </a:prstGeom>
              <a:noFill/>
            </p:spPr>
            <p:txBody>
              <a:bodyPr wrap="square" rtlCol="0">
                <a:spAutoFit/>
              </a:bodyPr>
              <a:lstStyle/>
              <a:p>
                <a:r>
                  <a:rPr lang="ja-JP" altLang="en-US" sz="2800" dirty="0"/>
                  <a:t>現在は公開して</a:t>
                </a:r>
                <a:r>
                  <a:rPr lang="ja-JP" altLang="en-US" sz="2800" dirty="0" smtClean="0"/>
                  <a:t>いない</a:t>
                </a:r>
                <a:endParaRPr lang="ja-JP" altLang="en-US" sz="4400" dirty="0"/>
              </a:p>
            </p:txBody>
          </p:sp>
          <p:pic>
            <p:nvPicPr>
              <p:cNvPr id="18"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369065" y="1841141"/>
                <a:ext cx="713232" cy="445008"/>
              </a:xfrm>
              <a:prstGeom prst="rect">
                <a:avLst/>
              </a:prstGeom>
            </p:spPr>
          </p:pic>
          <p:pic>
            <p:nvPicPr>
              <p:cNvPr id="19"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369065" y="4511377"/>
                <a:ext cx="713232" cy="445008"/>
              </a:xfrm>
              <a:prstGeom prst="rect">
                <a:avLst/>
              </a:prstGeom>
            </p:spPr>
          </p:pic>
          <p:pic>
            <p:nvPicPr>
              <p:cNvPr id="20"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369065" y="3669510"/>
                <a:ext cx="713232" cy="445008"/>
              </a:xfrm>
              <a:prstGeom prst="rect">
                <a:avLst/>
              </a:prstGeom>
            </p:spPr>
          </p:pic>
          <p:pic>
            <p:nvPicPr>
              <p:cNvPr id="21"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369065" y="2743358"/>
                <a:ext cx="713232" cy="445008"/>
              </a:xfrm>
              <a:prstGeom prst="rect">
                <a:avLst/>
              </a:prstGeom>
            </p:spPr>
          </p:pic>
        </p:grpSp>
      </p:grpSp>
    </p:spTree>
    <p:extLst>
      <p:ext uri="{BB962C8B-B14F-4D97-AF65-F5344CB8AC3E}">
        <p14:creationId xmlns:p14="http://schemas.microsoft.com/office/powerpoint/2010/main" xmlns="" val="4221577508"/>
      </p:ext>
    </p:extLst>
  </p:cSld>
  <p:clrMapOvr>
    <a:masterClrMapping/>
  </p:clrMapOvr>
  <p:transition spd="slow">
    <p:push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9474" y="3485656"/>
            <a:ext cx="3124674" cy="3278346"/>
          </a:xfrm>
          <a:prstGeom prst="rect">
            <a:avLst/>
          </a:prstGeom>
        </p:spPr>
      </p:pic>
      <p:sp>
        <p:nvSpPr>
          <p:cNvPr id="5" name="テキスト ボックス 4"/>
          <p:cNvSpPr txBox="1"/>
          <p:nvPr/>
        </p:nvSpPr>
        <p:spPr>
          <a:xfrm>
            <a:off x="0" y="529126"/>
            <a:ext cx="12191999" cy="769441"/>
          </a:xfrm>
          <a:prstGeom prst="rect">
            <a:avLst/>
          </a:prstGeom>
          <a:noFill/>
        </p:spPr>
        <p:txBody>
          <a:bodyPr wrap="square" rtlCol="0">
            <a:spAutoFit/>
          </a:bodyPr>
          <a:lstStyle/>
          <a:p>
            <a:pPr algn="ctr"/>
            <a:r>
              <a:rPr kumimoji="1" lang="ja-JP" altLang="en-US" sz="4400" dirty="0" smtClean="0"/>
              <a:t>検証方法</a:t>
            </a:r>
            <a:endParaRPr lang="ja-JP" altLang="en-US" sz="4400" dirty="0"/>
          </a:p>
        </p:txBody>
      </p:sp>
      <p:sp>
        <p:nvSpPr>
          <p:cNvPr id="6"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a:t>
            </a:r>
            <a:r>
              <a:rPr lang="ja-JP" altLang="en-US" sz="2800" dirty="0"/>
              <a:t>検証</a:t>
            </a:r>
            <a:endParaRPr lang="en-US" altLang="ja-JP" sz="2800" dirty="0"/>
          </a:p>
        </p:txBody>
      </p:sp>
      <p:pic>
        <p:nvPicPr>
          <p:cNvPr id="7" name="図 1"/>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solidFill>
                  <a:schemeClr val="bg1"/>
                </a:solidFill>
              </a:rPr>
              <a:pPr/>
              <a:t>43</a:t>
            </a:fld>
            <a:endParaRPr kumimoji="1" lang="ja-JP" altLang="en-US"/>
          </a:p>
        </p:txBody>
      </p:sp>
      <p:sp>
        <p:nvSpPr>
          <p:cNvPr id="8" name="テキスト ボックス 7"/>
          <p:cNvSpPr txBox="1"/>
          <p:nvPr/>
        </p:nvSpPr>
        <p:spPr>
          <a:xfrm>
            <a:off x="59474" y="1525910"/>
            <a:ext cx="11887694" cy="830997"/>
          </a:xfrm>
          <a:prstGeom prst="rect">
            <a:avLst/>
          </a:prstGeom>
          <a:noFill/>
          <a:ln>
            <a:noFill/>
          </a:ln>
        </p:spPr>
        <p:txBody>
          <a:bodyPr wrap="square" rtlCol="0">
            <a:spAutoFit/>
          </a:bodyPr>
          <a:lstStyle/>
          <a:p>
            <a:pPr marL="0" lvl="3" algn="ctr"/>
            <a:r>
              <a:rPr kumimoji="1" lang="ja-JP" altLang="en-US" sz="2400" dirty="0" smtClean="0"/>
              <a:t>「テレビコマーシャルについての調査」として、</a:t>
            </a:r>
            <a:endParaRPr lang="en-US" altLang="ja-JP" sz="2400" dirty="0"/>
          </a:p>
          <a:p>
            <a:pPr marL="0" lvl="3" algn="ctr"/>
            <a:r>
              <a:rPr lang="ja-JP" altLang="en-US" sz="2400" dirty="0" smtClean="0"/>
              <a:t>字幕</a:t>
            </a:r>
            <a:r>
              <a:rPr lang="ja-JP" altLang="en-US" sz="2400" dirty="0"/>
              <a:t>入り動画を見せた後、紙面によるアンケート調査を</a:t>
            </a:r>
            <a:r>
              <a:rPr lang="ja-JP" altLang="en-US" sz="2400" dirty="0" smtClean="0"/>
              <a:t>実施</a:t>
            </a:r>
            <a:endParaRPr lang="en-US" altLang="ja-JP" sz="2400" dirty="0"/>
          </a:p>
        </p:txBody>
      </p:sp>
      <p:sp>
        <p:nvSpPr>
          <p:cNvPr id="10" name="テキスト ボックス 9"/>
          <p:cNvSpPr txBox="1"/>
          <p:nvPr/>
        </p:nvSpPr>
        <p:spPr>
          <a:xfrm>
            <a:off x="1672504" y="2681759"/>
            <a:ext cx="11229519" cy="2308324"/>
          </a:xfrm>
          <a:prstGeom prst="rect">
            <a:avLst/>
          </a:prstGeom>
          <a:noFill/>
        </p:spPr>
        <p:txBody>
          <a:bodyPr wrap="square" rtlCol="0" anchor="t">
            <a:spAutoFit/>
          </a:bodyPr>
          <a:lstStyle/>
          <a:p>
            <a:r>
              <a:rPr lang="ja-JP" altLang="en-US" sz="2800" dirty="0"/>
              <a:t>高校生が鼻輪をしているなどの違和感を抱く点が多い広告を</a:t>
            </a:r>
            <a:endParaRPr lang="en-US" altLang="ja-JP" sz="2800" dirty="0"/>
          </a:p>
          <a:p>
            <a:r>
              <a:rPr lang="ja-JP" altLang="en-US" sz="2800" dirty="0"/>
              <a:t>違和感を強く抱く広告とし、</a:t>
            </a:r>
            <a:r>
              <a:rPr lang="en-US" altLang="ja-JP" sz="2000" dirty="0"/>
              <a:t> </a:t>
            </a:r>
            <a:r>
              <a:rPr lang="ja-JP" altLang="en-US" sz="2800" dirty="0"/>
              <a:t>初めに擬人体に違和感を強く抱くと</a:t>
            </a:r>
            <a:r>
              <a:rPr lang="ja-JP" altLang="en-US" sz="2800" dirty="0" smtClean="0"/>
              <a:t>、</a:t>
            </a:r>
            <a:endParaRPr lang="en-US" altLang="ja-JP" sz="2800" dirty="0" smtClean="0"/>
          </a:p>
          <a:p>
            <a:r>
              <a:rPr lang="ja-JP" altLang="en-US" sz="2800" dirty="0" smtClean="0"/>
              <a:t>違和感</a:t>
            </a:r>
            <a:r>
              <a:rPr lang="ja-JP" altLang="en-US" sz="2800" dirty="0"/>
              <a:t>をもたらす情報より、整合性をもたらす情報が擬人体と</a:t>
            </a:r>
            <a:endParaRPr lang="en-US" altLang="ja-JP" sz="2800" dirty="0"/>
          </a:p>
          <a:p>
            <a:r>
              <a:rPr lang="ja-JP" altLang="en-US" sz="2800" dirty="0"/>
              <a:t>ともに記憶に残りやすいこと</a:t>
            </a:r>
            <a:r>
              <a:rPr lang="ja-JP" altLang="en-US" sz="2800"/>
              <a:t>を</a:t>
            </a:r>
            <a:r>
              <a:rPr lang="ja-JP" altLang="en-US" sz="2800" smtClean="0"/>
              <a:t>検証</a:t>
            </a:r>
            <a:endParaRPr lang="ja-JP" altLang="en-US" sz="2800" dirty="0"/>
          </a:p>
          <a:p>
            <a:endParaRPr kumimoji="1" lang="ja-JP" altLang="en-US" sz="3200" dirty="0"/>
          </a:p>
        </p:txBody>
      </p:sp>
      <p:sp>
        <p:nvSpPr>
          <p:cNvPr id="3" name="角丸四角形 2"/>
          <p:cNvSpPr/>
          <p:nvPr/>
        </p:nvSpPr>
        <p:spPr>
          <a:xfrm>
            <a:off x="1607697" y="2593843"/>
            <a:ext cx="9746103" cy="1922858"/>
          </a:xfrm>
          <a:prstGeom prst="roundRect">
            <a:avLst/>
          </a:prstGeom>
          <a:noFill/>
          <a:ln w="3810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3555832259"/>
      </p:ext>
    </p:extLst>
  </p:cSld>
  <p:clrMapOvr>
    <a:masterClrMapping/>
  </p:clrMapOvr>
  <p:transition spd="slow">
    <p:push dir="u"/>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978653" y="386366"/>
            <a:ext cx="3629845" cy="769441"/>
          </a:xfrm>
          <a:prstGeom prst="rect">
            <a:avLst/>
          </a:prstGeom>
          <a:noFill/>
        </p:spPr>
        <p:txBody>
          <a:bodyPr wrap="square" rtlCol="0">
            <a:spAutoFit/>
          </a:bodyPr>
          <a:lstStyle/>
          <a:p>
            <a:r>
              <a:rPr lang="ja-JP" altLang="en-US" sz="4400" dirty="0" smtClean="0"/>
              <a:t>仮説調査概要</a:t>
            </a:r>
            <a:endParaRPr kumimoji="1" lang="ja-JP" altLang="en-US" sz="4400" dirty="0"/>
          </a:p>
        </p:txBody>
      </p:sp>
      <p:sp>
        <p:nvSpPr>
          <p:cNvPr id="5" name="テキスト ボックス 2"/>
          <p:cNvSpPr txBox="1"/>
          <p:nvPr/>
        </p:nvSpPr>
        <p:spPr>
          <a:xfrm>
            <a:off x="448574" y="1299122"/>
            <a:ext cx="10905226" cy="5170646"/>
          </a:xfrm>
          <a:prstGeom prst="rect">
            <a:avLst/>
          </a:prstGeom>
          <a:noFill/>
          <a:ln w="28575">
            <a:noFill/>
          </a:ln>
        </p:spPr>
        <p:txBody>
          <a:bodyPr wrap="square" rtlCol="0">
            <a:spAutoFit/>
          </a:bodyPr>
          <a:lstStyle/>
          <a:p>
            <a:pPr lvl="3">
              <a:lnSpc>
                <a:spcPct val="150000"/>
              </a:lnSpc>
            </a:pPr>
            <a:endParaRPr kumimoji="1" lang="en-US" altLang="ja-JP" sz="2000" dirty="0" smtClean="0"/>
          </a:p>
          <a:p>
            <a:pPr lvl="3">
              <a:lnSpc>
                <a:spcPct val="150000"/>
              </a:lnSpc>
            </a:pPr>
            <a:r>
              <a:rPr kumimoji="1" lang="ja-JP" altLang="en-US" sz="2000" dirty="0" smtClean="0"/>
              <a:t>調査</a:t>
            </a:r>
            <a:r>
              <a:rPr kumimoji="1" lang="ja-JP" altLang="en-US" sz="2000" dirty="0"/>
              <a:t>目的</a:t>
            </a:r>
            <a:r>
              <a:rPr kumimoji="1" lang="en-US" altLang="ja-JP" sz="2000" dirty="0"/>
              <a:t>		</a:t>
            </a:r>
            <a:r>
              <a:rPr lang="ja-JP" altLang="en-US" sz="2000" dirty="0"/>
              <a:t>違和感の度合いによる印象の比較</a:t>
            </a:r>
            <a:endParaRPr lang="en-US" altLang="ja-JP" sz="2000" dirty="0"/>
          </a:p>
          <a:p>
            <a:pPr lvl="3">
              <a:lnSpc>
                <a:spcPct val="150000"/>
              </a:lnSpc>
            </a:pPr>
            <a:r>
              <a:rPr lang="ja-JP" altLang="en-US" sz="2000" dirty="0"/>
              <a:t>調査対象　</a:t>
            </a:r>
            <a:r>
              <a:rPr lang="en-US" altLang="ja-JP" sz="2000" dirty="0"/>
              <a:t>		</a:t>
            </a:r>
            <a:r>
              <a:rPr lang="ja-JP" altLang="en-US" sz="2000" dirty="0"/>
              <a:t>拓殖大学の学生　</a:t>
            </a:r>
            <a:r>
              <a:rPr lang="en-US" altLang="ja-JP" sz="2000" dirty="0"/>
              <a:t>100</a:t>
            </a:r>
            <a:r>
              <a:rPr lang="ja-JP" altLang="en-US" sz="2000" dirty="0"/>
              <a:t>人　</a:t>
            </a:r>
            <a:r>
              <a:rPr lang="en-US" altLang="ja-JP" sz="2000" dirty="0"/>
              <a:t>(</a:t>
            </a:r>
            <a:r>
              <a:rPr lang="ja-JP" altLang="en-US" sz="2000" dirty="0"/>
              <a:t>男子</a:t>
            </a:r>
            <a:r>
              <a:rPr lang="en-US" altLang="ja-JP" sz="2000" dirty="0"/>
              <a:t>50</a:t>
            </a:r>
            <a:r>
              <a:rPr lang="ja-JP" altLang="en-US" sz="2000" dirty="0"/>
              <a:t>人　女子</a:t>
            </a:r>
            <a:r>
              <a:rPr lang="en-US" altLang="ja-JP" sz="2000" dirty="0"/>
              <a:t>50</a:t>
            </a:r>
            <a:r>
              <a:rPr lang="ja-JP" altLang="en-US" sz="2000" dirty="0"/>
              <a:t>人</a:t>
            </a:r>
            <a:r>
              <a:rPr lang="en-US" altLang="ja-JP" sz="2000" dirty="0"/>
              <a:t>)</a:t>
            </a:r>
          </a:p>
          <a:p>
            <a:pPr lvl="3">
              <a:lnSpc>
                <a:spcPct val="150000"/>
              </a:lnSpc>
            </a:pPr>
            <a:r>
              <a:rPr kumimoji="1" lang="ja-JP" altLang="en-US" sz="2000" dirty="0"/>
              <a:t>調査期間　</a:t>
            </a:r>
            <a:r>
              <a:rPr kumimoji="1" lang="en-US" altLang="ja-JP" sz="2000" dirty="0"/>
              <a:t>		2015</a:t>
            </a:r>
            <a:r>
              <a:rPr kumimoji="1" lang="ja-JP" altLang="en-US" sz="2000" dirty="0"/>
              <a:t>年</a:t>
            </a:r>
            <a:r>
              <a:rPr kumimoji="1" lang="en-US" altLang="ja-JP" sz="2000" dirty="0"/>
              <a:t>12</a:t>
            </a:r>
            <a:r>
              <a:rPr kumimoji="1" lang="ja-JP" altLang="en-US" sz="2000" dirty="0"/>
              <a:t>月</a:t>
            </a:r>
            <a:r>
              <a:rPr kumimoji="1" lang="en-US" altLang="ja-JP" sz="2000" dirty="0"/>
              <a:t>11</a:t>
            </a:r>
            <a:r>
              <a:rPr kumimoji="1" lang="ja-JP" altLang="en-US" sz="2000" dirty="0"/>
              <a:t>日～</a:t>
            </a:r>
            <a:r>
              <a:rPr kumimoji="1" lang="en-US" altLang="ja-JP" sz="2000" dirty="0"/>
              <a:t>14</a:t>
            </a:r>
            <a:r>
              <a:rPr kumimoji="1" lang="ja-JP" altLang="en-US" sz="2000" dirty="0"/>
              <a:t>日　</a:t>
            </a:r>
            <a:endParaRPr lang="en-US" altLang="ja-JP" sz="2000" dirty="0"/>
          </a:p>
          <a:p>
            <a:pPr lvl="3">
              <a:lnSpc>
                <a:spcPct val="150000"/>
              </a:lnSpc>
            </a:pPr>
            <a:r>
              <a:rPr lang="ja-JP" altLang="en-US" sz="2000" dirty="0"/>
              <a:t>調査方法　</a:t>
            </a:r>
            <a:r>
              <a:rPr lang="en-US" altLang="ja-JP" sz="2000" dirty="0"/>
              <a:t>		</a:t>
            </a:r>
            <a:r>
              <a:rPr lang="ja-JP" altLang="en-US" sz="2000" dirty="0"/>
              <a:t>字幕入り動画を見せた後、紙面によるアンケート調査を実施</a:t>
            </a:r>
            <a:endParaRPr lang="en-US" altLang="ja-JP" sz="2000" dirty="0"/>
          </a:p>
          <a:p>
            <a:pPr lvl="3">
              <a:lnSpc>
                <a:spcPct val="150000"/>
              </a:lnSpc>
            </a:pPr>
            <a:r>
              <a:rPr kumimoji="1" lang="ja-JP" altLang="en-US" sz="2000" dirty="0"/>
              <a:t>使用動画　</a:t>
            </a:r>
            <a:r>
              <a:rPr kumimoji="1" lang="en-US" altLang="ja-JP" sz="2000" dirty="0"/>
              <a:t>		</a:t>
            </a:r>
            <a:r>
              <a:rPr lang="en-US" altLang="ja-JP" sz="2000" dirty="0" err="1"/>
              <a:t>Blendy</a:t>
            </a:r>
            <a:r>
              <a:rPr lang="ja-JP" altLang="en-US" sz="2000" dirty="0"/>
              <a:t>　「挽きたてカフェオレ　旅立ち篇」</a:t>
            </a:r>
            <a:endParaRPr lang="en-US" altLang="ja-JP" sz="2000" dirty="0"/>
          </a:p>
          <a:p>
            <a:pPr lvl="3">
              <a:lnSpc>
                <a:spcPct val="150000"/>
              </a:lnSpc>
            </a:pPr>
            <a:r>
              <a:rPr lang="ja-JP" altLang="en-US" sz="2000" dirty="0"/>
              <a:t>サンプルサイズ　</a:t>
            </a:r>
            <a:r>
              <a:rPr lang="en-US" altLang="ja-JP" sz="2000" dirty="0"/>
              <a:t>	</a:t>
            </a:r>
            <a:r>
              <a:rPr lang="ja-JP" altLang="en-US" sz="2000" dirty="0"/>
              <a:t>回答数　</a:t>
            </a:r>
            <a:r>
              <a:rPr lang="en-US" altLang="ja-JP" sz="2000" dirty="0"/>
              <a:t>100</a:t>
            </a:r>
            <a:r>
              <a:rPr lang="ja-JP" altLang="en-US" sz="2000" dirty="0"/>
              <a:t>人　</a:t>
            </a:r>
            <a:r>
              <a:rPr lang="en-US" altLang="ja-JP" sz="2000" dirty="0"/>
              <a:t>(</a:t>
            </a:r>
            <a:r>
              <a:rPr lang="ja-JP" altLang="en-US" sz="2000" dirty="0"/>
              <a:t>内有効回答数　</a:t>
            </a:r>
            <a:r>
              <a:rPr lang="en-US" altLang="ja-JP" sz="2000" dirty="0"/>
              <a:t>89</a:t>
            </a:r>
            <a:r>
              <a:rPr lang="ja-JP" altLang="en-US" sz="2000" dirty="0"/>
              <a:t>人</a:t>
            </a:r>
            <a:r>
              <a:rPr lang="en-US" altLang="ja-JP" sz="2000" dirty="0"/>
              <a:t>)</a:t>
            </a:r>
          </a:p>
          <a:p>
            <a:pPr lvl="3">
              <a:lnSpc>
                <a:spcPct val="150000"/>
              </a:lnSpc>
            </a:pPr>
            <a:r>
              <a:rPr kumimoji="1" lang="ja-JP" altLang="en-US" sz="2000" dirty="0"/>
              <a:t>分析方法　</a:t>
            </a:r>
            <a:r>
              <a:rPr kumimoji="1" lang="en-US" altLang="ja-JP" sz="2000" dirty="0"/>
              <a:t>		</a:t>
            </a:r>
            <a:r>
              <a:rPr kumimoji="1" lang="ja-JP" altLang="en-US" sz="2000" dirty="0"/>
              <a:t>回帰分析</a:t>
            </a:r>
            <a:endParaRPr lang="en-US" altLang="ja-JP" sz="2000" dirty="0"/>
          </a:p>
          <a:p>
            <a:pPr lvl="3">
              <a:lnSpc>
                <a:spcPct val="150000"/>
              </a:lnSpc>
            </a:pPr>
            <a:r>
              <a:rPr lang="en-US" altLang="ja-JP" sz="2000" dirty="0"/>
              <a:t>[</a:t>
            </a:r>
            <a:r>
              <a:rPr lang="ja-JP" altLang="en-US" sz="2000" dirty="0"/>
              <a:t>独立変数</a:t>
            </a:r>
            <a:r>
              <a:rPr lang="en-US" altLang="ja-JP" sz="2000" dirty="0"/>
              <a:t>]		</a:t>
            </a:r>
            <a:r>
              <a:rPr lang="ja-JP" altLang="en-US" sz="2000" dirty="0" smtClean="0"/>
              <a:t>始めに高校生</a:t>
            </a:r>
            <a:r>
              <a:rPr lang="ja-JP" altLang="en-US" sz="2000" dirty="0"/>
              <a:t>を見たときの違和感の度合い</a:t>
            </a:r>
            <a:endParaRPr lang="en-US" altLang="ja-JP" sz="2000" dirty="0"/>
          </a:p>
          <a:p>
            <a:pPr lvl="3">
              <a:lnSpc>
                <a:spcPct val="150000"/>
              </a:lnSpc>
            </a:pPr>
            <a:r>
              <a:rPr kumimoji="1" lang="en-US" altLang="ja-JP" sz="2000" dirty="0"/>
              <a:t>[</a:t>
            </a:r>
            <a:r>
              <a:rPr kumimoji="1" lang="ja-JP" altLang="en-US" sz="2000" dirty="0"/>
              <a:t>従属変数</a:t>
            </a:r>
            <a:r>
              <a:rPr kumimoji="1" lang="en-US" altLang="ja-JP" sz="2000" dirty="0"/>
              <a:t>]		</a:t>
            </a:r>
            <a:r>
              <a:rPr lang="ja-JP" altLang="en-US" sz="2000" dirty="0"/>
              <a:t>牛と高校生の印象　鼻輪と高校生の</a:t>
            </a:r>
            <a:r>
              <a:rPr lang="ja-JP" altLang="en-US" sz="2000" dirty="0" smtClean="0"/>
              <a:t>印象</a:t>
            </a:r>
            <a:endParaRPr lang="en-US" altLang="ja-JP" sz="2000" dirty="0" smtClean="0"/>
          </a:p>
          <a:p>
            <a:pPr lvl="3">
              <a:lnSpc>
                <a:spcPct val="150000"/>
              </a:lnSpc>
            </a:pPr>
            <a:endParaRPr lang="en-US" altLang="ja-JP" sz="2000" dirty="0"/>
          </a:p>
        </p:txBody>
      </p:sp>
      <p:sp>
        <p:nvSpPr>
          <p:cNvPr id="6"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a:t>
            </a:r>
            <a:r>
              <a:rPr lang="ja-JP" altLang="en-US" sz="2800" dirty="0"/>
              <a:t>検証</a:t>
            </a:r>
            <a:endParaRPr lang="en-US" altLang="ja-JP" sz="2800" dirty="0"/>
          </a:p>
        </p:txBody>
      </p:sp>
      <p:pic>
        <p:nvPicPr>
          <p:cNvPr id="7"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2" name="スライド番号プレースホルダー 1"/>
          <p:cNvSpPr>
            <a:spLocks noGrp="1"/>
          </p:cNvSpPr>
          <p:nvPr>
            <p:ph type="sldNum" sz="quarter" idx="12"/>
          </p:nvPr>
        </p:nvSpPr>
        <p:spPr/>
        <p:txBody>
          <a:bodyPr/>
          <a:lstStyle/>
          <a:p>
            <a:fld id="{A99D720A-4AD5-4DCF-885F-DE5297996123}" type="slidenum">
              <a:rPr kumimoji="1" lang="ja-JP" altLang="en-US" smtClean="0">
                <a:solidFill>
                  <a:schemeClr val="bg1"/>
                </a:solidFill>
              </a:rPr>
              <a:pPr/>
              <a:t>44</a:t>
            </a:fld>
            <a:endParaRPr kumimoji="1" lang="ja-JP" altLang="en-US"/>
          </a:p>
        </p:txBody>
      </p:sp>
      <p:sp>
        <p:nvSpPr>
          <p:cNvPr id="8" name="正方形/長方形 7"/>
          <p:cNvSpPr/>
          <p:nvPr/>
        </p:nvSpPr>
        <p:spPr>
          <a:xfrm>
            <a:off x="1174271" y="1518524"/>
            <a:ext cx="10008079" cy="4837826"/>
          </a:xfrm>
          <a:prstGeom prst="rect">
            <a:avLst/>
          </a:pr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2854435332"/>
      </p:ext>
    </p:extLst>
  </p:cSld>
  <p:clrMapOvr>
    <a:masterClrMapping/>
  </p:clrMapOvr>
  <p:transition spd="slow">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3" cstate="print"/>
          <a:stretch>
            <a:fillRect/>
          </a:stretch>
        </p:blipFill>
        <p:spPr>
          <a:xfrm>
            <a:off x="6178194" y="1214629"/>
            <a:ext cx="5084505" cy="4072481"/>
          </a:xfrm>
          <a:prstGeom prst="rect">
            <a:avLst/>
          </a:prstGeom>
        </p:spPr>
      </p:pic>
      <p:pic>
        <p:nvPicPr>
          <p:cNvPr id="4" name="図 3"/>
          <p:cNvPicPr>
            <a:picLocks noChangeAspect="1"/>
          </p:cNvPicPr>
          <p:nvPr/>
        </p:nvPicPr>
        <p:blipFill>
          <a:blip r:embed="rId4" cstate="print"/>
          <a:stretch>
            <a:fillRect/>
          </a:stretch>
        </p:blipFill>
        <p:spPr>
          <a:xfrm>
            <a:off x="294130" y="1226822"/>
            <a:ext cx="5072312" cy="4060288"/>
          </a:xfrm>
          <a:prstGeom prst="rect">
            <a:avLst/>
          </a:prstGeom>
        </p:spPr>
      </p:pic>
      <p:sp>
        <p:nvSpPr>
          <p:cNvPr id="6" name="正方形/長方形 5"/>
          <p:cNvSpPr/>
          <p:nvPr/>
        </p:nvSpPr>
        <p:spPr>
          <a:xfrm>
            <a:off x="748060" y="1341912"/>
            <a:ext cx="4500748" cy="344384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6612576" y="1341912"/>
            <a:ext cx="4500748" cy="344384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p:nvPr/>
        </p:nvSpPr>
        <p:spPr>
          <a:xfrm rot="12819742">
            <a:off x="594671" y="2293695"/>
            <a:ext cx="4736277" cy="16413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p:nvSpPr>
        <p:spPr>
          <a:xfrm rot="8585899">
            <a:off x="6541723" y="2243172"/>
            <a:ext cx="4736277" cy="164132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4"/>
          <p:cNvSpPr txBox="1"/>
          <p:nvPr/>
        </p:nvSpPr>
        <p:spPr>
          <a:xfrm>
            <a:off x="3838755" y="213756"/>
            <a:ext cx="4678878" cy="646331"/>
          </a:xfrm>
          <a:prstGeom prst="rect">
            <a:avLst/>
          </a:prstGeom>
          <a:noFill/>
        </p:spPr>
        <p:txBody>
          <a:bodyPr wrap="square" rtlCol="0">
            <a:spAutoFit/>
          </a:bodyPr>
          <a:lstStyle/>
          <a:p>
            <a:pPr algn="ctr"/>
            <a:r>
              <a:rPr kumimoji="1" lang="ja-JP" altLang="en-US" sz="3600" dirty="0" smtClean="0"/>
              <a:t>検証結果　予想</a:t>
            </a:r>
            <a:endParaRPr kumimoji="1" lang="ja-JP" altLang="en-US" sz="3600" dirty="0"/>
          </a:p>
        </p:txBody>
      </p:sp>
      <p:sp>
        <p:nvSpPr>
          <p:cNvPr id="11" name="テキスト ボックス 22"/>
          <p:cNvSpPr txBox="1"/>
          <p:nvPr/>
        </p:nvSpPr>
        <p:spPr>
          <a:xfrm>
            <a:off x="2321739" y="4925397"/>
            <a:ext cx="1543792" cy="369332"/>
          </a:xfrm>
          <a:prstGeom prst="rect">
            <a:avLst/>
          </a:prstGeom>
          <a:solidFill>
            <a:schemeClr val="bg1"/>
          </a:solidFill>
        </p:spPr>
        <p:txBody>
          <a:bodyPr wrap="square" rtlCol="0">
            <a:spAutoFit/>
          </a:bodyPr>
          <a:lstStyle/>
          <a:p>
            <a:r>
              <a:rPr kumimoji="1" lang="ja-JP" altLang="en-US" dirty="0" smtClean="0"/>
              <a:t>違和感の強さ</a:t>
            </a:r>
            <a:endParaRPr kumimoji="1" lang="ja-JP" altLang="en-US" dirty="0"/>
          </a:p>
        </p:txBody>
      </p:sp>
      <p:sp>
        <p:nvSpPr>
          <p:cNvPr id="12" name="テキスト ボックス 23"/>
          <p:cNvSpPr txBox="1"/>
          <p:nvPr/>
        </p:nvSpPr>
        <p:spPr>
          <a:xfrm>
            <a:off x="8091054" y="4957358"/>
            <a:ext cx="1543792" cy="369332"/>
          </a:xfrm>
          <a:prstGeom prst="rect">
            <a:avLst/>
          </a:prstGeom>
          <a:solidFill>
            <a:schemeClr val="bg1"/>
          </a:solidFill>
        </p:spPr>
        <p:txBody>
          <a:bodyPr wrap="square" rtlCol="0">
            <a:spAutoFit/>
          </a:bodyPr>
          <a:lstStyle/>
          <a:p>
            <a:r>
              <a:rPr kumimoji="1" lang="ja-JP" altLang="en-US" dirty="0" smtClean="0"/>
              <a:t>違和感の強さ</a:t>
            </a:r>
            <a:endParaRPr kumimoji="1" lang="ja-JP" altLang="en-US" dirty="0"/>
          </a:p>
        </p:txBody>
      </p:sp>
      <p:sp>
        <p:nvSpPr>
          <p:cNvPr id="13" name="テキスト ボックス 24"/>
          <p:cNvSpPr txBox="1"/>
          <p:nvPr/>
        </p:nvSpPr>
        <p:spPr>
          <a:xfrm>
            <a:off x="5974761" y="1118650"/>
            <a:ext cx="461665" cy="1315792"/>
          </a:xfrm>
          <a:prstGeom prst="rect">
            <a:avLst/>
          </a:prstGeom>
          <a:solidFill>
            <a:schemeClr val="bg1"/>
          </a:solidFill>
        </p:spPr>
        <p:txBody>
          <a:bodyPr vert="eaVert" wrap="square" rtlCol="0">
            <a:spAutoFit/>
          </a:bodyPr>
          <a:lstStyle/>
          <a:p>
            <a:pPr algn="ctr"/>
            <a:r>
              <a:rPr kumimoji="1" lang="ja-JP" altLang="en-US" dirty="0" smtClean="0"/>
              <a:t>牛の印象</a:t>
            </a:r>
            <a:endParaRPr kumimoji="1" lang="ja-JP" altLang="en-US" dirty="0"/>
          </a:p>
        </p:txBody>
      </p:sp>
      <p:sp>
        <p:nvSpPr>
          <p:cNvPr id="14" name="テキスト ボックス 25"/>
          <p:cNvSpPr txBox="1"/>
          <p:nvPr/>
        </p:nvSpPr>
        <p:spPr>
          <a:xfrm>
            <a:off x="144755" y="1118384"/>
            <a:ext cx="461665" cy="1315792"/>
          </a:xfrm>
          <a:prstGeom prst="rect">
            <a:avLst/>
          </a:prstGeom>
          <a:solidFill>
            <a:schemeClr val="bg1"/>
          </a:solidFill>
        </p:spPr>
        <p:txBody>
          <a:bodyPr vert="eaVert" wrap="square" rtlCol="0">
            <a:spAutoFit/>
          </a:bodyPr>
          <a:lstStyle/>
          <a:p>
            <a:pPr algn="ctr"/>
            <a:r>
              <a:rPr lang="ja-JP" altLang="en-US" dirty="0"/>
              <a:t>鼻輪</a:t>
            </a:r>
            <a:r>
              <a:rPr kumimoji="1" lang="ja-JP" altLang="en-US" dirty="0" smtClean="0"/>
              <a:t>の印象</a:t>
            </a:r>
            <a:endParaRPr kumimoji="1" lang="ja-JP" altLang="en-US" dirty="0"/>
          </a:p>
        </p:txBody>
      </p:sp>
      <p:sp>
        <p:nvSpPr>
          <p:cNvPr id="15" name="テキスト ボックス 26"/>
          <p:cNvSpPr txBox="1"/>
          <p:nvPr/>
        </p:nvSpPr>
        <p:spPr>
          <a:xfrm>
            <a:off x="6612576" y="4918869"/>
            <a:ext cx="417616" cy="369332"/>
          </a:xfrm>
          <a:prstGeom prst="rect">
            <a:avLst/>
          </a:prstGeom>
          <a:noFill/>
        </p:spPr>
        <p:txBody>
          <a:bodyPr wrap="square" rtlCol="0">
            <a:spAutoFit/>
          </a:bodyPr>
          <a:lstStyle/>
          <a:p>
            <a:pPr algn="ctr"/>
            <a:r>
              <a:rPr kumimoji="1" lang="ja-JP" altLang="en-US" dirty="0" smtClean="0"/>
              <a:t>弱</a:t>
            </a:r>
            <a:endParaRPr kumimoji="1" lang="ja-JP" altLang="en-US" dirty="0"/>
          </a:p>
        </p:txBody>
      </p:sp>
      <p:sp>
        <p:nvSpPr>
          <p:cNvPr id="16" name="テキスト ボックス 27"/>
          <p:cNvSpPr txBox="1"/>
          <p:nvPr/>
        </p:nvSpPr>
        <p:spPr>
          <a:xfrm>
            <a:off x="6048684" y="4416424"/>
            <a:ext cx="417616" cy="369332"/>
          </a:xfrm>
          <a:prstGeom prst="rect">
            <a:avLst/>
          </a:prstGeom>
          <a:noFill/>
        </p:spPr>
        <p:txBody>
          <a:bodyPr wrap="square" rtlCol="0">
            <a:spAutoFit/>
          </a:bodyPr>
          <a:lstStyle/>
          <a:p>
            <a:pPr algn="ctr"/>
            <a:r>
              <a:rPr kumimoji="1" lang="ja-JP" altLang="en-US" dirty="0" smtClean="0"/>
              <a:t>弱</a:t>
            </a:r>
            <a:endParaRPr kumimoji="1" lang="ja-JP" altLang="en-US" dirty="0"/>
          </a:p>
        </p:txBody>
      </p:sp>
      <p:sp>
        <p:nvSpPr>
          <p:cNvPr id="17" name="テキスト ボックス 28"/>
          <p:cNvSpPr txBox="1"/>
          <p:nvPr/>
        </p:nvSpPr>
        <p:spPr>
          <a:xfrm>
            <a:off x="748060" y="4930745"/>
            <a:ext cx="417616" cy="369332"/>
          </a:xfrm>
          <a:prstGeom prst="rect">
            <a:avLst/>
          </a:prstGeom>
          <a:noFill/>
        </p:spPr>
        <p:txBody>
          <a:bodyPr wrap="square" rtlCol="0">
            <a:spAutoFit/>
          </a:bodyPr>
          <a:lstStyle/>
          <a:p>
            <a:pPr algn="ctr"/>
            <a:r>
              <a:rPr kumimoji="1" lang="ja-JP" altLang="en-US" dirty="0" smtClean="0"/>
              <a:t>弱</a:t>
            </a:r>
            <a:endParaRPr kumimoji="1" lang="ja-JP" altLang="en-US" dirty="0"/>
          </a:p>
        </p:txBody>
      </p:sp>
      <p:sp>
        <p:nvSpPr>
          <p:cNvPr id="18" name="テキスト ボックス 29"/>
          <p:cNvSpPr txBox="1"/>
          <p:nvPr/>
        </p:nvSpPr>
        <p:spPr>
          <a:xfrm>
            <a:off x="313088" y="4500257"/>
            <a:ext cx="417616" cy="369332"/>
          </a:xfrm>
          <a:prstGeom prst="rect">
            <a:avLst/>
          </a:prstGeom>
          <a:noFill/>
        </p:spPr>
        <p:txBody>
          <a:bodyPr wrap="square" rtlCol="0">
            <a:spAutoFit/>
          </a:bodyPr>
          <a:lstStyle/>
          <a:p>
            <a:pPr algn="ctr"/>
            <a:r>
              <a:rPr kumimoji="1" lang="ja-JP" altLang="en-US" dirty="0" smtClean="0"/>
              <a:t>弱</a:t>
            </a:r>
            <a:endParaRPr kumimoji="1" lang="ja-JP" altLang="en-US" dirty="0"/>
          </a:p>
        </p:txBody>
      </p:sp>
      <p:sp>
        <p:nvSpPr>
          <p:cNvPr id="19" name="テキスト ボックス 30"/>
          <p:cNvSpPr txBox="1"/>
          <p:nvPr/>
        </p:nvSpPr>
        <p:spPr>
          <a:xfrm>
            <a:off x="408764" y="962185"/>
            <a:ext cx="417616" cy="369332"/>
          </a:xfrm>
          <a:prstGeom prst="rect">
            <a:avLst/>
          </a:prstGeom>
          <a:noFill/>
        </p:spPr>
        <p:txBody>
          <a:bodyPr wrap="square" rtlCol="0">
            <a:spAutoFit/>
          </a:bodyPr>
          <a:lstStyle/>
          <a:p>
            <a:pPr algn="ctr"/>
            <a:r>
              <a:rPr kumimoji="1" lang="ja-JP" altLang="en-US" dirty="0" smtClean="0"/>
              <a:t>強</a:t>
            </a:r>
            <a:endParaRPr kumimoji="1" lang="ja-JP" altLang="en-US" dirty="0"/>
          </a:p>
        </p:txBody>
      </p:sp>
      <p:sp>
        <p:nvSpPr>
          <p:cNvPr id="20" name="テキスト ボックス 31"/>
          <p:cNvSpPr txBox="1"/>
          <p:nvPr/>
        </p:nvSpPr>
        <p:spPr>
          <a:xfrm>
            <a:off x="6259807" y="1024133"/>
            <a:ext cx="417616" cy="369332"/>
          </a:xfrm>
          <a:prstGeom prst="rect">
            <a:avLst/>
          </a:prstGeom>
          <a:noFill/>
        </p:spPr>
        <p:txBody>
          <a:bodyPr wrap="square" rtlCol="0">
            <a:spAutoFit/>
          </a:bodyPr>
          <a:lstStyle/>
          <a:p>
            <a:pPr algn="ctr"/>
            <a:r>
              <a:rPr kumimoji="1" lang="ja-JP" altLang="en-US" dirty="0" smtClean="0"/>
              <a:t>強</a:t>
            </a:r>
            <a:endParaRPr kumimoji="1" lang="ja-JP" altLang="en-US" dirty="0"/>
          </a:p>
        </p:txBody>
      </p:sp>
      <p:sp>
        <p:nvSpPr>
          <p:cNvPr id="21" name="テキスト ボックス 32"/>
          <p:cNvSpPr txBox="1"/>
          <p:nvPr/>
        </p:nvSpPr>
        <p:spPr>
          <a:xfrm>
            <a:off x="10854632" y="4927173"/>
            <a:ext cx="417616" cy="369332"/>
          </a:xfrm>
          <a:prstGeom prst="rect">
            <a:avLst/>
          </a:prstGeom>
          <a:noFill/>
        </p:spPr>
        <p:txBody>
          <a:bodyPr wrap="square" rtlCol="0">
            <a:spAutoFit/>
          </a:bodyPr>
          <a:lstStyle/>
          <a:p>
            <a:pPr algn="ctr"/>
            <a:r>
              <a:rPr kumimoji="1" lang="ja-JP" altLang="en-US" dirty="0" smtClean="0"/>
              <a:t>強</a:t>
            </a:r>
            <a:endParaRPr kumimoji="1" lang="ja-JP" altLang="en-US" dirty="0"/>
          </a:p>
        </p:txBody>
      </p:sp>
      <p:sp>
        <p:nvSpPr>
          <p:cNvPr id="22" name="テキスト ボックス 33"/>
          <p:cNvSpPr txBox="1"/>
          <p:nvPr/>
        </p:nvSpPr>
        <p:spPr>
          <a:xfrm>
            <a:off x="4902857" y="4927177"/>
            <a:ext cx="417616" cy="369332"/>
          </a:xfrm>
          <a:prstGeom prst="rect">
            <a:avLst/>
          </a:prstGeom>
          <a:noFill/>
        </p:spPr>
        <p:txBody>
          <a:bodyPr wrap="square" rtlCol="0">
            <a:spAutoFit/>
          </a:bodyPr>
          <a:lstStyle/>
          <a:p>
            <a:pPr algn="ctr"/>
            <a:r>
              <a:rPr kumimoji="1" lang="ja-JP" altLang="en-US" dirty="0" smtClean="0"/>
              <a:t>強</a:t>
            </a:r>
            <a:endParaRPr kumimoji="1" lang="ja-JP" altLang="en-US" dirty="0"/>
          </a:p>
        </p:txBody>
      </p:sp>
      <p:sp>
        <p:nvSpPr>
          <p:cNvPr id="35"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a:t>
            </a:r>
            <a:r>
              <a:rPr lang="ja-JP" altLang="en-US" sz="2800" dirty="0"/>
              <a:t>検証</a:t>
            </a:r>
            <a:endParaRPr lang="en-US" altLang="ja-JP" sz="2800" dirty="0"/>
          </a:p>
        </p:txBody>
      </p:sp>
      <p:pic>
        <p:nvPicPr>
          <p:cNvPr id="37" name="図 1"/>
          <p:cNvPicPr>
            <a:picLocks noChangeAspect="1"/>
          </p:cNvPicPr>
          <p:nvPr/>
        </p:nvPicPr>
        <p:blipFill>
          <a:blip r:embed="rId5"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2" name="スライド番号プレースホルダー 1"/>
          <p:cNvSpPr>
            <a:spLocks noGrp="1"/>
          </p:cNvSpPr>
          <p:nvPr>
            <p:ph type="sldNum" sz="quarter" idx="12"/>
          </p:nvPr>
        </p:nvSpPr>
        <p:spPr/>
        <p:txBody>
          <a:bodyPr/>
          <a:lstStyle/>
          <a:p>
            <a:fld id="{A99D720A-4AD5-4DCF-885F-DE5297996123}" type="slidenum">
              <a:rPr kumimoji="1" lang="ja-JP" altLang="en-US" smtClean="0">
                <a:solidFill>
                  <a:schemeClr val="bg1"/>
                </a:solidFill>
              </a:rPr>
              <a:pPr/>
              <a:t>45</a:t>
            </a:fld>
            <a:endParaRPr kumimoji="1" lang="ja-JP" altLang="en-US"/>
          </a:p>
        </p:txBody>
      </p:sp>
      <p:sp>
        <p:nvSpPr>
          <p:cNvPr id="38" name="正方形/長方形 38"/>
          <p:cNvSpPr/>
          <p:nvPr/>
        </p:nvSpPr>
        <p:spPr>
          <a:xfrm>
            <a:off x="1552052" y="5543242"/>
            <a:ext cx="9252283" cy="830997"/>
          </a:xfrm>
          <a:prstGeom prst="rect">
            <a:avLst/>
          </a:prstGeom>
        </p:spPr>
        <p:txBody>
          <a:bodyPr wrap="square">
            <a:spAutoFit/>
          </a:bodyPr>
          <a:lstStyle/>
          <a:p>
            <a:r>
              <a:rPr lang="ja-JP" altLang="en-US" sz="2400" dirty="0"/>
              <a:t>仮説が正しい場合、違和感と鼻輪の印象の散布図は右肩下がりに、</a:t>
            </a:r>
            <a:endParaRPr lang="en-US" altLang="ja-JP" sz="2400" dirty="0"/>
          </a:p>
          <a:p>
            <a:r>
              <a:rPr lang="ja-JP" altLang="en-US" sz="2400" dirty="0"/>
              <a:t>違和感と牛の印象の散布図は右肩上がりになると</a:t>
            </a:r>
            <a:r>
              <a:rPr lang="ja-JP" altLang="en-US" sz="2400" dirty="0" smtClean="0"/>
              <a:t>考えられる</a:t>
            </a:r>
            <a:endParaRPr lang="en-US" altLang="ja-JP" sz="2400" dirty="0"/>
          </a:p>
        </p:txBody>
      </p:sp>
    </p:spTree>
    <p:extLst>
      <p:ext uri="{BB962C8B-B14F-4D97-AF65-F5344CB8AC3E}">
        <p14:creationId xmlns:p14="http://schemas.microsoft.com/office/powerpoint/2010/main" xmlns="" val="610310009"/>
      </p:ext>
    </p:extLst>
  </p:cSld>
  <p:clrMapOvr>
    <a:masterClrMapping/>
  </p:clrMapOvr>
  <p:transition spd="slow">
    <p:push dir="u"/>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グループ化 12"/>
          <p:cNvGrpSpPr/>
          <p:nvPr/>
        </p:nvGrpSpPr>
        <p:grpSpPr>
          <a:xfrm>
            <a:off x="8897" y="4056994"/>
            <a:ext cx="9011354" cy="2664481"/>
            <a:chOff x="16161" y="3860200"/>
            <a:chExt cx="9011354" cy="2664481"/>
          </a:xfrm>
        </p:grpSpPr>
        <p:pic>
          <p:nvPicPr>
            <p:cNvPr id="8" name="図 10"/>
            <p:cNvPicPr>
              <a:picLocks noChangeAspect="1"/>
            </p:cNvPicPr>
            <p:nvPr/>
          </p:nvPicPr>
          <p:blipFill>
            <a:blip r:embed="rId3" cstate="print"/>
            <a:stretch>
              <a:fillRect/>
            </a:stretch>
          </p:blipFill>
          <p:spPr>
            <a:xfrm>
              <a:off x="16161" y="3860200"/>
              <a:ext cx="9011354" cy="2664481"/>
            </a:xfrm>
            <a:prstGeom prst="rect">
              <a:avLst/>
            </a:prstGeom>
          </p:spPr>
        </p:pic>
        <p:grpSp>
          <p:nvGrpSpPr>
            <p:cNvPr id="15" name="グループ化 17"/>
            <p:cNvGrpSpPr/>
            <p:nvPr/>
          </p:nvGrpSpPr>
          <p:grpSpPr>
            <a:xfrm>
              <a:off x="4962938" y="6023007"/>
              <a:ext cx="2812557" cy="461665"/>
              <a:chOff x="4962938" y="3079524"/>
              <a:chExt cx="2812557" cy="461665"/>
            </a:xfrm>
          </p:grpSpPr>
          <p:sp>
            <p:nvSpPr>
              <p:cNvPr id="16" name="テキスト ボックス 21"/>
              <p:cNvSpPr txBox="1"/>
              <p:nvPr/>
            </p:nvSpPr>
            <p:spPr>
              <a:xfrm>
                <a:off x="5521078" y="3079524"/>
                <a:ext cx="2254417" cy="461665"/>
              </a:xfrm>
              <a:prstGeom prst="rect">
                <a:avLst/>
              </a:prstGeom>
              <a:noFill/>
            </p:spPr>
            <p:txBody>
              <a:bodyPr wrap="square" rtlCol="0">
                <a:spAutoFit/>
              </a:bodyPr>
              <a:lstStyle/>
              <a:p>
                <a:pPr algn="ctr"/>
                <a:r>
                  <a:rPr kumimoji="1" lang="ja-JP" altLang="en-US" sz="2400" dirty="0" smtClean="0">
                    <a:solidFill>
                      <a:srgbClr val="FF0000"/>
                    </a:solidFill>
                  </a:rPr>
                  <a:t>有意確率</a:t>
                </a:r>
                <a:r>
                  <a:rPr kumimoji="1" lang="en-US" altLang="ja-JP" sz="2400" dirty="0" smtClean="0">
                    <a:solidFill>
                      <a:srgbClr val="FF0000"/>
                    </a:solidFill>
                  </a:rPr>
                  <a:t>0.271</a:t>
                </a:r>
                <a:endParaRPr kumimoji="1" lang="ja-JP" altLang="en-US" sz="2400" dirty="0">
                  <a:solidFill>
                    <a:srgbClr val="FF0000"/>
                  </a:solidFill>
                </a:endParaRPr>
              </a:p>
            </p:txBody>
          </p:sp>
          <p:sp>
            <p:nvSpPr>
              <p:cNvPr id="17" name="右矢印 24"/>
              <p:cNvSpPr/>
              <p:nvPr/>
            </p:nvSpPr>
            <p:spPr>
              <a:xfrm>
                <a:off x="4962938" y="3158802"/>
                <a:ext cx="558140" cy="303107"/>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pic>
        <p:nvPicPr>
          <p:cNvPr id="24" name="図 1"/>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pic>
        <p:nvPicPr>
          <p:cNvPr id="21" name="図 8"/>
          <p:cNvPicPr>
            <a:picLocks noChangeAspect="1"/>
          </p:cNvPicPr>
          <p:nvPr/>
        </p:nvPicPr>
        <p:blipFill rotWithShape="1">
          <a:blip r:embed="rId3" cstate="print"/>
          <a:srcRect l="79324" t="17364" r="4020" b="17238"/>
          <a:stretch/>
        </p:blipFill>
        <p:spPr>
          <a:xfrm>
            <a:off x="8955777" y="3785693"/>
            <a:ext cx="2224177" cy="2582092"/>
          </a:xfrm>
          <a:prstGeom prst="rect">
            <a:avLst/>
          </a:prstGeom>
        </p:spPr>
      </p:pic>
      <p:pic>
        <p:nvPicPr>
          <p:cNvPr id="20" name="図 10"/>
          <p:cNvPicPr>
            <a:picLocks noChangeAspect="1"/>
          </p:cNvPicPr>
          <p:nvPr/>
        </p:nvPicPr>
        <p:blipFill rotWithShape="1">
          <a:blip r:embed="rId5" cstate="print"/>
          <a:srcRect l="79083" t="14949" r="5026" b="18800"/>
          <a:stretch/>
        </p:blipFill>
        <p:spPr>
          <a:xfrm>
            <a:off x="9112792" y="1070658"/>
            <a:ext cx="2122288" cy="2529669"/>
          </a:xfrm>
          <a:prstGeom prst="rect">
            <a:avLst/>
          </a:prstGeom>
        </p:spPr>
      </p:pic>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solidFill>
                  <a:schemeClr val="bg1"/>
                </a:solidFill>
              </a:rPr>
              <a:pPr/>
              <a:t>46</a:t>
            </a:fld>
            <a:endParaRPr kumimoji="1" lang="ja-JP" altLang="en-US"/>
          </a:p>
        </p:txBody>
      </p:sp>
      <p:sp>
        <p:nvSpPr>
          <p:cNvPr id="5" name="テキスト ボックス 4"/>
          <p:cNvSpPr txBox="1"/>
          <p:nvPr/>
        </p:nvSpPr>
        <p:spPr>
          <a:xfrm>
            <a:off x="2650185" y="386366"/>
            <a:ext cx="6633275" cy="769441"/>
          </a:xfrm>
          <a:prstGeom prst="rect">
            <a:avLst/>
          </a:prstGeom>
          <a:noFill/>
        </p:spPr>
        <p:txBody>
          <a:bodyPr wrap="square" rtlCol="0">
            <a:spAutoFit/>
          </a:bodyPr>
          <a:lstStyle/>
          <a:p>
            <a:pPr algn="ctr"/>
            <a:r>
              <a:rPr kumimoji="1" lang="ja-JP" altLang="en-US" sz="4400" dirty="0" smtClean="0"/>
              <a:t>仮説検証結果</a:t>
            </a:r>
            <a:endParaRPr lang="ja-JP" altLang="en-US" sz="4400" dirty="0"/>
          </a:p>
        </p:txBody>
      </p:sp>
      <p:sp>
        <p:nvSpPr>
          <p:cNvPr id="6"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a:t>
            </a:r>
            <a:r>
              <a:rPr lang="ja-JP" altLang="en-US" sz="2800" dirty="0"/>
              <a:t>検証</a:t>
            </a:r>
            <a:endParaRPr lang="en-US" altLang="ja-JP" sz="2800" dirty="0"/>
          </a:p>
        </p:txBody>
      </p:sp>
      <p:sp>
        <p:nvSpPr>
          <p:cNvPr id="19" name="円/楕円 32"/>
          <p:cNvSpPr/>
          <p:nvPr/>
        </p:nvSpPr>
        <p:spPr>
          <a:xfrm>
            <a:off x="8802547" y="1443073"/>
            <a:ext cx="2566845" cy="2225703"/>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33"/>
          <p:cNvSpPr/>
          <p:nvPr/>
        </p:nvSpPr>
        <p:spPr>
          <a:xfrm>
            <a:off x="8802547" y="4264587"/>
            <a:ext cx="2566845" cy="2225703"/>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 name="グループ化 29"/>
          <p:cNvGrpSpPr/>
          <p:nvPr/>
        </p:nvGrpSpPr>
        <p:grpSpPr>
          <a:xfrm>
            <a:off x="0" y="1550718"/>
            <a:ext cx="9011354" cy="2576339"/>
            <a:chOff x="16222" y="1029915"/>
            <a:chExt cx="9011354" cy="2576339"/>
          </a:xfrm>
        </p:grpSpPr>
        <p:pic>
          <p:nvPicPr>
            <p:cNvPr id="7" name="図 9"/>
            <p:cNvPicPr>
              <a:picLocks noChangeAspect="1"/>
            </p:cNvPicPr>
            <p:nvPr/>
          </p:nvPicPr>
          <p:blipFill>
            <a:blip r:embed="rId5" cstate="print"/>
            <a:stretch>
              <a:fillRect/>
            </a:stretch>
          </p:blipFill>
          <p:spPr>
            <a:xfrm>
              <a:off x="16222" y="1029915"/>
              <a:ext cx="9011354" cy="2576339"/>
            </a:xfrm>
            <a:prstGeom prst="rect">
              <a:avLst/>
            </a:prstGeom>
          </p:spPr>
        </p:pic>
        <p:grpSp>
          <p:nvGrpSpPr>
            <p:cNvPr id="9" name="グループ化 31"/>
            <p:cNvGrpSpPr/>
            <p:nvPr/>
          </p:nvGrpSpPr>
          <p:grpSpPr>
            <a:xfrm>
              <a:off x="4962938" y="3079524"/>
              <a:ext cx="2812557" cy="461665"/>
              <a:chOff x="4962938" y="3079524"/>
              <a:chExt cx="2812557" cy="461665"/>
            </a:xfrm>
          </p:grpSpPr>
          <p:sp>
            <p:nvSpPr>
              <p:cNvPr id="2" name="テキスト ボックス 32"/>
              <p:cNvSpPr txBox="1"/>
              <p:nvPr/>
            </p:nvSpPr>
            <p:spPr>
              <a:xfrm>
                <a:off x="5521078" y="3079524"/>
                <a:ext cx="2254417" cy="461665"/>
              </a:xfrm>
              <a:prstGeom prst="rect">
                <a:avLst/>
              </a:prstGeom>
              <a:noFill/>
            </p:spPr>
            <p:txBody>
              <a:bodyPr wrap="square" rtlCol="0">
                <a:spAutoFit/>
              </a:bodyPr>
              <a:lstStyle/>
              <a:p>
                <a:pPr algn="ctr"/>
                <a:r>
                  <a:rPr kumimoji="1" lang="ja-JP" altLang="en-US" sz="2400" dirty="0" smtClean="0">
                    <a:solidFill>
                      <a:srgbClr val="FF0000"/>
                    </a:solidFill>
                  </a:rPr>
                  <a:t>有意確率</a:t>
                </a:r>
                <a:r>
                  <a:rPr kumimoji="1" lang="en-US" altLang="ja-JP" sz="2400" dirty="0" smtClean="0">
                    <a:solidFill>
                      <a:srgbClr val="FF0000"/>
                    </a:solidFill>
                  </a:rPr>
                  <a:t>0.372</a:t>
                </a:r>
                <a:endParaRPr kumimoji="1" lang="ja-JP" altLang="en-US" sz="2400" dirty="0">
                  <a:solidFill>
                    <a:srgbClr val="FF0000"/>
                  </a:solidFill>
                </a:endParaRPr>
              </a:p>
            </p:txBody>
          </p:sp>
          <p:sp>
            <p:nvSpPr>
              <p:cNvPr id="3" name="右矢印 33"/>
              <p:cNvSpPr/>
              <p:nvPr/>
            </p:nvSpPr>
            <p:spPr>
              <a:xfrm>
                <a:off x="4962938" y="3158802"/>
                <a:ext cx="558140" cy="303107"/>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2" name="テキスト ボックス 38"/>
          <p:cNvSpPr txBox="1"/>
          <p:nvPr/>
        </p:nvSpPr>
        <p:spPr>
          <a:xfrm>
            <a:off x="61364" y="1716455"/>
            <a:ext cx="2588821" cy="369332"/>
          </a:xfrm>
          <a:prstGeom prst="rect">
            <a:avLst/>
          </a:prstGeom>
          <a:noFill/>
        </p:spPr>
        <p:txBody>
          <a:bodyPr wrap="square" rtlCol="0">
            <a:spAutoFit/>
          </a:bodyPr>
          <a:lstStyle/>
          <a:p>
            <a:r>
              <a:rPr lang="ja-JP" altLang="en-US"/>
              <a:t>主人公の高校生と鼻輪</a:t>
            </a:r>
            <a:endParaRPr kumimoji="1" lang="ja-JP" altLang="en-US" dirty="0"/>
          </a:p>
        </p:txBody>
      </p:sp>
      <p:sp>
        <p:nvSpPr>
          <p:cNvPr id="22" name="テキスト ボックス 39"/>
          <p:cNvSpPr txBox="1"/>
          <p:nvPr/>
        </p:nvSpPr>
        <p:spPr>
          <a:xfrm>
            <a:off x="14247" y="4210010"/>
            <a:ext cx="2588821" cy="369332"/>
          </a:xfrm>
          <a:prstGeom prst="rect">
            <a:avLst/>
          </a:prstGeom>
          <a:noFill/>
        </p:spPr>
        <p:txBody>
          <a:bodyPr wrap="square" rtlCol="0">
            <a:spAutoFit/>
          </a:bodyPr>
          <a:lstStyle/>
          <a:p>
            <a:r>
              <a:rPr lang="ja-JP" altLang="en-US" dirty="0"/>
              <a:t>主人公の高校生</a:t>
            </a:r>
            <a:r>
              <a:rPr lang="ja-JP" altLang="en-US" dirty="0" smtClean="0"/>
              <a:t>と牛</a:t>
            </a:r>
            <a:endParaRPr kumimoji="1" lang="ja-JP" altLang="en-US" dirty="0"/>
          </a:p>
        </p:txBody>
      </p:sp>
      <p:sp>
        <p:nvSpPr>
          <p:cNvPr id="41" name="正方形/長方形 44"/>
          <p:cNvSpPr/>
          <p:nvPr/>
        </p:nvSpPr>
        <p:spPr>
          <a:xfrm>
            <a:off x="783087" y="3194963"/>
            <a:ext cx="1343534" cy="307777"/>
          </a:xfrm>
          <a:prstGeom prst="rect">
            <a:avLst/>
          </a:prstGeom>
          <a:solidFill>
            <a:schemeClr val="bg1"/>
          </a:solidFill>
        </p:spPr>
        <p:txBody>
          <a:bodyPr wrap="square">
            <a:spAutoFit/>
          </a:bodyPr>
          <a:lstStyle/>
          <a:p>
            <a:pPr algn="ctr"/>
            <a:r>
              <a:rPr lang="ja-JP" altLang="en-US" sz="1400"/>
              <a:t>違和感</a:t>
            </a:r>
            <a:r>
              <a:rPr lang="ja-JP" altLang="en-US" sz="1400" dirty="0"/>
              <a:t>の</a:t>
            </a:r>
            <a:r>
              <a:rPr lang="ja-JP" altLang="en-US" sz="1400"/>
              <a:t>強さ</a:t>
            </a:r>
            <a:endParaRPr lang="ja-JP" altLang="en-US" sz="1400" dirty="0"/>
          </a:p>
        </p:txBody>
      </p:sp>
      <p:sp>
        <p:nvSpPr>
          <p:cNvPr id="43" name="正方形/長方形 46"/>
          <p:cNvSpPr/>
          <p:nvPr/>
        </p:nvSpPr>
        <p:spPr>
          <a:xfrm>
            <a:off x="1813337" y="3577185"/>
            <a:ext cx="1624807" cy="307777"/>
          </a:xfrm>
          <a:prstGeom prst="rect">
            <a:avLst/>
          </a:prstGeom>
          <a:solidFill>
            <a:schemeClr val="bg1"/>
          </a:solidFill>
        </p:spPr>
        <p:txBody>
          <a:bodyPr wrap="square">
            <a:spAutoFit/>
          </a:bodyPr>
          <a:lstStyle/>
          <a:p>
            <a:pPr algn="ctr"/>
            <a:r>
              <a:rPr lang="ja-JP" altLang="en-US" sz="1400" dirty="0"/>
              <a:t>鼻輪</a:t>
            </a:r>
            <a:r>
              <a:rPr lang="ja-JP" altLang="en-US" sz="1400"/>
              <a:t>の印象</a:t>
            </a:r>
            <a:r>
              <a:rPr lang="ja-JP" altLang="en-US" sz="1400" dirty="0"/>
              <a:t>の</a:t>
            </a:r>
            <a:r>
              <a:rPr lang="ja-JP" altLang="en-US" sz="1400"/>
              <a:t>強さ</a:t>
            </a:r>
            <a:endParaRPr lang="ja-JP" altLang="en-US" sz="1400" dirty="0"/>
          </a:p>
        </p:txBody>
      </p:sp>
      <p:sp>
        <p:nvSpPr>
          <p:cNvPr id="44" name="正方形/長方形 47"/>
          <p:cNvSpPr/>
          <p:nvPr/>
        </p:nvSpPr>
        <p:spPr>
          <a:xfrm>
            <a:off x="1788137" y="6130497"/>
            <a:ext cx="1444460" cy="307777"/>
          </a:xfrm>
          <a:prstGeom prst="rect">
            <a:avLst/>
          </a:prstGeom>
          <a:solidFill>
            <a:schemeClr val="bg1"/>
          </a:solidFill>
        </p:spPr>
        <p:txBody>
          <a:bodyPr wrap="square">
            <a:spAutoFit/>
          </a:bodyPr>
          <a:lstStyle/>
          <a:p>
            <a:pPr algn="ctr"/>
            <a:r>
              <a:rPr lang="ja-JP" altLang="en-US" sz="1400" dirty="0"/>
              <a:t>牛</a:t>
            </a:r>
            <a:r>
              <a:rPr lang="ja-JP" altLang="en-US" sz="1400"/>
              <a:t>の印象</a:t>
            </a:r>
            <a:r>
              <a:rPr lang="ja-JP" altLang="en-US" sz="1400" dirty="0"/>
              <a:t>の</a:t>
            </a:r>
            <a:r>
              <a:rPr lang="ja-JP" altLang="en-US" sz="1400"/>
              <a:t>強さ</a:t>
            </a:r>
            <a:endParaRPr lang="ja-JP" altLang="en-US" sz="1400" dirty="0"/>
          </a:p>
        </p:txBody>
      </p:sp>
      <p:sp>
        <p:nvSpPr>
          <p:cNvPr id="45" name="正方形/長方形 48"/>
          <p:cNvSpPr/>
          <p:nvPr/>
        </p:nvSpPr>
        <p:spPr>
          <a:xfrm>
            <a:off x="783087" y="5748275"/>
            <a:ext cx="1343534" cy="307777"/>
          </a:xfrm>
          <a:prstGeom prst="rect">
            <a:avLst/>
          </a:prstGeom>
          <a:solidFill>
            <a:schemeClr val="bg1"/>
          </a:solidFill>
        </p:spPr>
        <p:txBody>
          <a:bodyPr wrap="square">
            <a:spAutoFit/>
          </a:bodyPr>
          <a:lstStyle/>
          <a:p>
            <a:pPr algn="ctr"/>
            <a:r>
              <a:rPr lang="ja-JP" altLang="en-US" sz="1400" dirty="0" smtClean="0"/>
              <a:t>違和感の強さ</a:t>
            </a:r>
            <a:endParaRPr lang="ja-JP" altLang="en-US" sz="1400" dirty="0"/>
          </a:p>
        </p:txBody>
      </p:sp>
      <p:sp>
        <p:nvSpPr>
          <p:cNvPr id="27" name="角丸四角形 45"/>
          <p:cNvSpPr/>
          <p:nvPr/>
        </p:nvSpPr>
        <p:spPr>
          <a:xfrm>
            <a:off x="10067865" y="5687917"/>
            <a:ext cx="660456" cy="368636"/>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角丸四角形 46"/>
          <p:cNvSpPr/>
          <p:nvPr/>
        </p:nvSpPr>
        <p:spPr>
          <a:xfrm>
            <a:off x="10317678" y="2978727"/>
            <a:ext cx="660456" cy="368636"/>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3719165980"/>
      </p:ext>
    </p:extLst>
  </p:cSld>
  <p:clrMapOvr>
    <a:masterClrMapping/>
  </p:clrMapOvr>
  <p:transition spd="slow">
    <p:push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solidFill>
                  <a:schemeClr val="bg1"/>
                </a:solidFill>
              </a:rPr>
              <a:pPr/>
              <a:t>47</a:t>
            </a:fld>
            <a:endParaRPr kumimoji="1" lang="ja-JP" altLang="en-US"/>
          </a:p>
        </p:txBody>
      </p:sp>
      <p:sp>
        <p:nvSpPr>
          <p:cNvPr id="5"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a:t>
            </a:r>
            <a:r>
              <a:rPr lang="ja-JP" altLang="en-US" sz="2800" dirty="0"/>
              <a:t>検証</a:t>
            </a:r>
            <a:endParaRPr lang="en-US" altLang="ja-JP" sz="2800" dirty="0"/>
          </a:p>
        </p:txBody>
      </p:sp>
      <p:pic>
        <p:nvPicPr>
          <p:cNvPr id="7" name="図 6"/>
          <p:cNvPicPr>
            <a:picLocks noChangeAspect="1"/>
          </p:cNvPicPr>
          <p:nvPr/>
        </p:nvPicPr>
        <p:blipFill rotWithShape="1">
          <a:blip r:embed="rId4" cstate="print"/>
          <a:srcRect l="5418" t="243" b="6694"/>
          <a:stretch/>
        </p:blipFill>
        <p:spPr>
          <a:xfrm>
            <a:off x="415634" y="1163782"/>
            <a:ext cx="5597087" cy="4405745"/>
          </a:xfrm>
          <a:prstGeom prst="rect">
            <a:avLst/>
          </a:prstGeom>
        </p:spPr>
      </p:pic>
      <p:pic>
        <p:nvPicPr>
          <p:cNvPr id="8" name="図 7"/>
          <p:cNvPicPr>
            <a:picLocks noChangeAspect="1"/>
          </p:cNvPicPr>
          <p:nvPr/>
        </p:nvPicPr>
        <p:blipFill rotWithShape="1">
          <a:blip r:embed="rId5" cstate="print"/>
          <a:srcRect l="5653" t="-8" b="6669"/>
          <a:stretch/>
        </p:blipFill>
        <p:spPr>
          <a:xfrm>
            <a:off x="6528294" y="1151907"/>
            <a:ext cx="5581634" cy="4417620"/>
          </a:xfrm>
          <a:prstGeom prst="rect">
            <a:avLst/>
          </a:prstGeom>
        </p:spPr>
      </p:pic>
      <p:sp>
        <p:nvSpPr>
          <p:cNvPr id="13" name="テキスト ボックス 12"/>
          <p:cNvSpPr txBox="1"/>
          <p:nvPr/>
        </p:nvSpPr>
        <p:spPr>
          <a:xfrm>
            <a:off x="3704204" y="386366"/>
            <a:ext cx="5313872" cy="584775"/>
          </a:xfrm>
          <a:prstGeom prst="rect">
            <a:avLst/>
          </a:prstGeom>
          <a:noFill/>
        </p:spPr>
        <p:txBody>
          <a:bodyPr wrap="square" rtlCol="0">
            <a:spAutoFit/>
          </a:bodyPr>
          <a:lstStyle/>
          <a:p>
            <a:pPr algn="ctr"/>
            <a:r>
              <a:rPr kumimoji="1" lang="ja-JP" altLang="en-US" sz="3200" dirty="0" smtClean="0"/>
              <a:t>散布図で表してみると・・・</a:t>
            </a:r>
            <a:endParaRPr kumimoji="1" lang="ja-JP" altLang="en-US" sz="3200" dirty="0"/>
          </a:p>
        </p:txBody>
      </p:sp>
      <p:sp>
        <p:nvSpPr>
          <p:cNvPr id="17" name="テキスト ボックス 16"/>
          <p:cNvSpPr txBox="1"/>
          <p:nvPr/>
        </p:nvSpPr>
        <p:spPr>
          <a:xfrm>
            <a:off x="1483743" y="877051"/>
            <a:ext cx="3485072" cy="369332"/>
          </a:xfrm>
          <a:prstGeom prst="rect">
            <a:avLst/>
          </a:prstGeom>
          <a:noFill/>
        </p:spPr>
        <p:txBody>
          <a:bodyPr wrap="square" rtlCol="0">
            <a:spAutoFit/>
          </a:bodyPr>
          <a:lstStyle/>
          <a:p>
            <a:pPr algn="ctr"/>
            <a:r>
              <a:rPr kumimoji="1" lang="ja-JP" altLang="en-US" dirty="0" smtClean="0"/>
              <a:t>主人公の高校生と鼻輪との関係</a:t>
            </a:r>
            <a:endParaRPr kumimoji="1" lang="ja-JP" altLang="en-US" dirty="0"/>
          </a:p>
        </p:txBody>
      </p:sp>
      <p:sp>
        <p:nvSpPr>
          <p:cNvPr id="18" name="テキスト ボックス 17"/>
          <p:cNvSpPr txBox="1"/>
          <p:nvPr/>
        </p:nvSpPr>
        <p:spPr>
          <a:xfrm>
            <a:off x="7504981" y="877051"/>
            <a:ext cx="3485072" cy="369332"/>
          </a:xfrm>
          <a:prstGeom prst="rect">
            <a:avLst/>
          </a:prstGeom>
          <a:noFill/>
        </p:spPr>
        <p:txBody>
          <a:bodyPr wrap="square" rtlCol="0">
            <a:spAutoFit/>
          </a:bodyPr>
          <a:lstStyle/>
          <a:p>
            <a:pPr algn="ctr"/>
            <a:r>
              <a:rPr kumimoji="1" lang="ja-JP" altLang="en-US" dirty="0" smtClean="0"/>
              <a:t>主人公の高校生と牛との関係</a:t>
            </a:r>
            <a:endParaRPr kumimoji="1" lang="ja-JP" altLang="en-US" dirty="0"/>
          </a:p>
        </p:txBody>
      </p:sp>
      <p:sp>
        <p:nvSpPr>
          <p:cNvPr id="19" name="テキスト ボックス 18"/>
          <p:cNvSpPr txBox="1"/>
          <p:nvPr/>
        </p:nvSpPr>
        <p:spPr>
          <a:xfrm>
            <a:off x="1768415" y="5817213"/>
            <a:ext cx="2915728" cy="523220"/>
          </a:xfrm>
          <a:prstGeom prst="rect">
            <a:avLst/>
          </a:prstGeom>
          <a:noFill/>
        </p:spPr>
        <p:txBody>
          <a:bodyPr wrap="square" rtlCol="0">
            <a:spAutoFit/>
          </a:bodyPr>
          <a:lstStyle/>
          <a:p>
            <a:pPr algn="ctr"/>
            <a:r>
              <a:rPr lang="ja-JP" altLang="en-US" sz="2800" dirty="0"/>
              <a:t>右上に集中した</a:t>
            </a:r>
            <a:endParaRPr kumimoji="1" lang="ja-JP" altLang="en-US" dirty="0"/>
          </a:p>
        </p:txBody>
      </p:sp>
      <p:sp>
        <p:nvSpPr>
          <p:cNvPr id="20" name="テキスト ボックス 19"/>
          <p:cNvSpPr txBox="1"/>
          <p:nvPr/>
        </p:nvSpPr>
        <p:spPr>
          <a:xfrm>
            <a:off x="7780004" y="5816917"/>
            <a:ext cx="2915728" cy="523220"/>
          </a:xfrm>
          <a:prstGeom prst="rect">
            <a:avLst/>
          </a:prstGeom>
          <a:noFill/>
        </p:spPr>
        <p:txBody>
          <a:bodyPr wrap="square" rtlCol="0">
            <a:spAutoFit/>
          </a:bodyPr>
          <a:lstStyle/>
          <a:p>
            <a:pPr algn="ctr"/>
            <a:r>
              <a:rPr lang="ja-JP" altLang="en-US" sz="2800" dirty="0"/>
              <a:t>分散した</a:t>
            </a:r>
            <a:endParaRPr kumimoji="1" lang="ja-JP" altLang="en-US" dirty="0"/>
          </a:p>
        </p:txBody>
      </p:sp>
      <p:sp>
        <p:nvSpPr>
          <p:cNvPr id="2" name="テキスト ボックス 2"/>
          <p:cNvSpPr txBox="1"/>
          <p:nvPr/>
        </p:nvSpPr>
        <p:spPr>
          <a:xfrm>
            <a:off x="2667914" y="5486926"/>
            <a:ext cx="1547826" cy="369332"/>
          </a:xfrm>
          <a:prstGeom prst="rect">
            <a:avLst/>
          </a:prstGeom>
          <a:noFill/>
        </p:spPr>
        <p:txBody>
          <a:bodyPr wrap="square" rtlCol="0">
            <a:spAutoFit/>
          </a:bodyPr>
          <a:lstStyle/>
          <a:p>
            <a:r>
              <a:rPr kumimoji="1" lang="ja-JP" altLang="en-US"/>
              <a:t>違和感</a:t>
            </a:r>
            <a:r>
              <a:rPr lang="ja-JP" altLang="en-US" dirty="0"/>
              <a:t>の</a:t>
            </a:r>
            <a:r>
              <a:rPr lang="ja-JP" altLang="en-US"/>
              <a:t>強さ</a:t>
            </a:r>
            <a:endParaRPr kumimoji="1" lang="ja-JP" altLang="en-US" dirty="0"/>
          </a:p>
        </p:txBody>
      </p:sp>
      <p:sp>
        <p:nvSpPr>
          <p:cNvPr id="14" name="テキスト ボックス 8"/>
          <p:cNvSpPr txBox="1"/>
          <p:nvPr/>
        </p:nvSpPr>
        <p:spPr>
          <a:xfrm>
            <a:off x="8796254" y="5478018"/>
            <a:ext cx="1642156" cy="369332"/>
          </a:xfrm>
          <a:prstGeom prst="rect">
            <a:avLst/>
          </a:prstGeom>
          <a:noFill/>
        </p:spPr>
        <p:txBody>
          <a:bodyPr wrap="square" rtlCol="0">
            <a:spAutoFit/>
          </a:bodyPr>
          <a:lstStyle/>
          <a:p>
            <a:r>
              <a:rPr kumimoji="1" lang="ja-JP" altLang="en-US"/>
              <a:t>違和感</a:t>
            </a:r>
            <a:r>
              <a:rPr lang="ja-JP" altLang="en-US" dirty="0"/>
              <a:t>の</a:t>
            </a:r>
            <a:r>
              <a:rPr lang="ja-JP" altLang="en-US"/>
              <a:t>強さ</a:t>
            </a:r>
            <a:endParaRPr kumimoji="1" lang="ja-JP" altLang="en-US" dirty="0"/>
          </a:p>
        </p:txBody>
      </p:sp>
      <p:sp>
        <p:nvSpPr>
          <p:cNvPr id="15" name="テキスト ボックス 9"/>
          <p:cNvSpPr txBox="1"/>
          <p:nvPr/>
        </p:nvSpPr>
        <p:spPr>
          <a:xfrm>
            <a:off x="0" y="1637341"/>
            <a:ext cx="461665" cy="1462118"/>
          </a:xfrm>
          <a:prstGeom prst="rect">
            <a:avLst/>
          </a:prstGeom>
          <a:noFill/>
        </p:spPr>
        <p:txBody>
          <a:bodyPr vert="eaVert" wrap="square" rtlCol="0">
            <a:spAutoFit/>
          </a:bodyPr>
          <a:lstStyle/>
          <a:p>
            <a:r>
              <a:rPr kumimoji="1" lang="ja-JP" altLang="en-US" dirty="0" smtClean="0"/>
              <a:t>鼻輪の印象</a:t>
            </a:r>
            <a:endParaRPr kumimoji="1" lang="ja-JP" altLang="en-US" dirty="0"/>
          </a:p>
        </p:txBody>
      </p:sp>
      <p:sp>
        <p:nvSpPr>
          <p:cNvPr id="16" name="テキスト ボックス 10"/>
          <p:cNvSpPr txBox="1"/>
          <p:nvPr/>
        </p:nvSpPr>
        <p:spPr>
          <a:xfrm>
            <a:off x="6130307" y="1637341"/>
            <a:ext cx="461665" cy="1462118"/>
          </a:xfrm>
          <a:prstGeom prst="rect">
            <a:avLst/>
          </a:prstGeom>
          <a:noFill/>
        </p:spPr>
        <p:txBody>
          <a:bodyPr vert="eaVert" wrap="square" rtlCol="0">
            <a:spAutoFit/>
          </a:bodyPr>
          <a:lstStyle/>
          <a:p>
            <a:r>
              <a:rPr lang="ja-JP" altLang="en-US" dirty="0"/>
              <a:t>牛</a:t>
            </a:r>
            <a:r>
              <a:rPr kumimoji="1" lang="ja-JP" altLang="en-US" dirty="0" smtClean="0"/>
              <a:t>の印象</a:t>
            </a:r>
            <a:endParaRPr kumimoji="1" lang="ja-JP" altLang="en-US" dirty="0"/>
          </a:p>
        </p:txBody>
      </p:sp>
      <p:sp>
        <p:nvSpPr>
          <p:cNvPr id="21" name="テキスト ボックス 11"/>
          <p:cNvSpPr txBox="1"/>
          <p:nvPr/>
        </p:nvSpPr>
        <p:spPr>
          <a:xfrm>
            <a:off x="6130306" y="1175450"/>
            <a:ext cx="461665" cy="368136"/>
          </a:xfrm>
          <a:prstGeom prst="rect">
            <a:avLst/>
          </a:prstGeom>
          <a:noFill/>
        </p:spPr>
        <p:txBody>
          <a:bodyPr vert="eaVert" wrap="square" rtlCol="0">
            <a:spAutoFit/>
          </a:bodyPr>
          <a:lstStyle/>
          <a:p>
            <a:r>
              <a:rPr kumimoji="1" lang="ja-JP" altLang="en-US" dirty="0" smtClean="0"/>
              <a:t>強</a:t>
            </a:r>
            <a:endParaRPr kumimoji="1" lang="ja-JP" altLang="en-US" dirty="0"/>
          </a:p>
        </p:txBody>
      </p:sp>
      <p:sp>
        <p:nvSpPr>
          <p:cNvPr id="22" name="テキスト ボックス 23"/>
          <p:cNvSpPr txBox="1"/>
          <p:nvPr/>
        </p:nvSpPr>
        <p:spPr>
          <a:xfrm>
            <a:off x="6130305" y="4926073"/>
            <a:ext cx="461665" cy="368136"/>
          </a:xfrm>
          <a:prstGeom prst="rect">
            <a:avLst/>
          </a:prstGeom>
          <a:noFill/>
        </p:spPr>
        <p:txBody>
          <a:bodyPr vert="eaVert" wrap="square" rtlCol="0">
            <a:spAutoFit/>
          </a:bodyPr>
          <a:lstStyle/>
          <a:p>
            <a:r>
              <a:rPr kumimoji="1" lang="ja-JP" altLang="en-US" dirty="0" smtClean="0"/>
              <a:t>弱</a:t>
            </a:r>
            <a:endParaRPr kumimoji="1" lang="ja-JP" altLang="en-US" dirty="0"/>
          </a:p>
        </p:txBody>
      </p:sp>
      <p:sp>
        <p:nvSpPr>
          <p:cNvPr id="23" name="テキスト ボックス 29"/>
          <p:cNvSpPr txBox="1"/>
          <p:nvPr/>
        </p:nvSpPr>
        <p:spPr>
          <a:xfrm>
            <a:off x="6632873" y="5478616"/>
            <a:ext cx="461665" cy="368136"/>
          </a:xfrm>
          <a:prstGeom prst="rect">
            <a:avLst/>
          </a:prstGeom>
          <a:noFill/>
        </p:spPr>
        <p:txBody>
          <a:bodyPr vert="eaVert" wrap="square" rtlCol="0">
            <a:spAutoFit/>
          </a:bodyPr>
          <a:lstStyle/>
          <a:p>
            <a:r>
              <a:rPr kumimoji="1" lang="ja-JP" altLang="en-US" dirty="0" smtClean="0"/>
              <a:t>弱</a:t>
            </a:r>
            <a:endParaRPr kumimoji="1" lang="ja-JP" altLang="en-US" dirty="0"/>
          </a:p>
        </p:txBody>
      </p:sp>
      <p:sp>
        <p:nvSpPr>
          <p:cNvPr id="25" name="テキスト ボックス 30"/>
          <p:cNvSpPr txBox="1"/>
          <p:nvPr/>
        </p:nvSpPr>
        <p:spPr>
          <a:xfrm>
            <a:off x="11648263" y="5486926"/>
            <a:ext cx="461665" cy="368136"/>
          </a:xfrm>
          <a:prstGeom prst="rect">
            <a:avLst/>
          </a:prstGeom>
          <a:noFill/>
        </p:spPr>
        <p:txBody>
          <a:bodyPr vert="eaVert" wrap="square" rtlCol="0">
            <a:spAutoFit/>
          </a:bodyPr>
          <a:lstStyle/>
          <a:p>
            <a:r>
              <a:rPr kumimoji="1" lang="ja-JP" altLang="en-US" dirty="0" smtClean="0"/>
              <a:t>強</a:t>
            </a:r>
            <a:endParaRPr kumimoji="1" lang="ja-JP" altLang="en-US" dirty="0"/>
          </a:p>
        </p:txBody>
      </p:sp>
      <p:sp>
        <p:nvSpPr>
          <p:cNvPr id="26" name="テキスト ボックス 31"/>
          <p:cNvSpPr txBox="1"/>
          <p:nvPr/>
        </p:nvSpPr>
        <p:spPr>
          <a:xfrm>
            <a:off x="0" y="1059463"/>
            <a:ext cx="461665" cy="368136"/>
          </a:xfrm>
          <a:prstGeom prst="rect">
            <a:avLst/>
          </a:prstGeom>
          <a:noFill/>
        </p:spPr>
        <p:txBody>
          <a:bodyPr vert="eaVert" wrap="square" rtlCol="0">
            <a:spAutoFit/>
          </a:bodyPr>
          <a:lstStyle/>
          <a:p>
            <a:r>
              <a:rPr kumimoji="1" lang="ja-JP" altLang="en-US" dirty="0" smtClean="0"/>
              <a:t>強</a:t>
            </a:r>
            <a:endParaRPr kumimoji="1" lang="ja-JP" altLang="en-US" dirty="0"/>
          </a:p>
        </p:txBody>
      </p:sp>
      <p:sp>
        <p:nvSpPr>
          <p:cNvPr id="27" name="テキスト ボックス 32"/>
          <p:cNvSpPr txBox="1"/>
          <p:nvPr/>
        </p:nvSpPr>
        <p:spPr>
          <a:xfrm>
            <a:off x="5517722" y="5486926"/>
            <a:ext cx="461665" cy="368136"/>
          </a:xfrm>
          <a:prstGeom prst="rect">
            <a:avLst/>
          </a:prstGeom>
          <a:noFill/>
        </p:spPr>
        <p:txBody>
          <a:bodyPr vert="eaVert" wrap="square" rtlCol="0">
            <a:spAutoFit/>
          </a:bodyPr>
          <a:lstStyle/>
          <a:p>
            <a:r>
              <a:rPr kumimoji="1" lang="ja-JP" altLang="en-US" dirty="0" smtClean="0"/>
              <a:t>強</a:t>
            </a:r>
            <a:endParaRPr kumimoji="1" lang="ja-JP" altLang="en-US" dirty="0"/>
          </a:p>
        </p:txBody>
      </p:sp>
      <p:sp>
        <p:nvSpPr>
          <p:cNvPr id="28" name="テキスト ボックス 33"/>
          <p:cNvSpPr txBox="1"/>
          <p:nvPr/>
        </p:nvSpPr>
        <p:spPr>
          <a:xfrm>
            <a:off x="64604" y="4926073"/>
            <a:ext cx="461665" cy="368136"/>
          </a:xfrm>
          <a:prstGeom prst="rect">
            <a:avLst/>
          </a:prstGeom>
          <a:noFill/>
        </p:spPr>
        <p:txBody>
          <a:bodyPr vert="eaVert" wrap="square" rtlCol="0">
            <a:spAutoFit/>
          </a:bodyPr>
          <a:lstStyle/>
          <a:p>
            <a:r>
              <a:rPr kumimoji="1" lang="ja-JP" altLang="en-US" dirty="0" smtClean="0"/>
              <a:t>弱</a:t>
            </a:r>
            <a:endParaRPr kumimoji="1" lang="ja-JP" altLang="en-US" dirty="0"/>
          </a:p>
        </p:txBody>
      </p:sp>
      <p:sp>
        <p:nvSpPr>
          <p:cNvPr id="29" name="テキスト ボックス 34"/>
          <p:cNvSpPr txBox="1"/>
          <p:nvPr/>
        </p:nvSpPr>
        <p:spPr>
          <a:xfrm>
            <a:off x="567172" y="5478616"/>
            <a:ext cx="461665" cy="368136"/>
          </a:xfrm>
          <a:prstGeom prst="rect">
            <a:avLst/>
          </a:prstGeom>
          <a:noFill/>
        </p:spPr>
        <p:txBody>
          <a:bodyPr vert="eaVert" wrap="square" rtlCol="0">
            <a:spAutoFit/>
          </a:bodyPr>
          <a:lstStyle/>
          <a:p>
            <a:r>
              <a:rPr kumimoji="1" lang="ja-JP" altLang="en-US" dirty="0" smtClean="0"/>
              <a:t>弱</a:t>
            </a:r>
            <a:endParaRPr kumimoji="1" lang="ja-JP" altLang="en-US" dirty="0"/>
          </a:p>
        </p:txBody>
      </p:sp>
    </p:spTree>
    <p:extLst>
      <p:ext uri="{BB962C8B-B14F-4D97-AF65-F5344CB8AC3E}">
        <p14:creationId xmlns:p14="http://schemas.microsoft.com/office/powerpoint/2010/main" xmlns="" val="2867312016"/>
      </p:ext>
    </p:extLst>
  </p:cSld>
  <p:clrMapOvr>
    <a:masterClrMapping/>
  </p:clrMapOvr>
  <p:transition spd="slow">
    <p:push di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solidFill>
                  <a:schemeClr val="bg1"/>
                </a:solidFill>
              </a:rPr>
              <a:pPr/>
              <a:t>48</a:t>
            </a:fld>
            <a:endParaRPr kumimoji="1" lang="ja-JP" altLang="en-US"/>
          </a:p>
        </p:txBody>
      </p:sp>
      <p:sp>
        <p:nvSpPr>
          <p:cNvPr id="5"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a:t>
            </a:r>
            <a:r>
              <a:rPr lang="ja-JP" altLang="en-US" sz="2800" dirty="0"/>
              <a:t>検証</a:t>
            </a:r>
            <a:endParaRPr lang="en-US" altLang="ja-JP" sz="2800" dirty="0"/>
          </a:p>
        </p:txBody>
      </p:sp>
      <p:sp>
        <p:nvSpPr>
          <p:cNvPr id="6" name="テキスト ボックス 5"/>
          <p:cNvSpPr txBox="1"/>
          <p:nvPr/>
        </p:nvSpPr>
        <p:spPr>
          <a:xfrm>
            <a:off x="2767200" y="197748"/>
            <a:ext cx="6918385" cy="707886"/>
          </a:xfrm>
          <a:prstGeom prst="rect">
            <a:avLst/>
          </a:prstGeom>
          <a:noFill/>
        </p:spPr>
        <p:txBody>
          <a:bodyPr wrap="square" rtlCol="0">
            <a:spAutoFit/>
          </a:bodyPr>
          <a:lstStyle/>
          <a:p>
            <a:r>
              <a:rPr kumimoji="1" lang="ja-JP" altLang="en-US" sz="4000" dirty="0" smtClean="0"/>
              <a:t>検証結果をまとめてみると・・・</a:t>
            </a:r>
            <a:endParaRPr kumimoji="1" lang="ja-JP" altLang="en-US" sz="4000" dirty="0"/>
          </a:p>
        </p:txBody>
      </p:sp>
      <p:sp>
        <p:nvSpPr>
          <p:cNvPr id="8" name="テキスト ボックス 7"/>
          <p:cNvSpPr txBox="1"/>
          <p:nvPr/>
        </p:nvSpPr>
        <p:spPr>
          <a:xfrm>
            <a:off x="1452389" y="1079861"/>
            <a:ext cx="8909649" cy="954107"/>
          </a:xfrm>
          <a:prstGeom prst="rect">
            <a:avLst/>
          </a:prstGeom>
          <a:noFill/>
        </p:spPr>
        <p:txBody>
          <a:bodyPr wrap="square" rtlCol="0">
            <a:spAutoFit/>
          </a:bodyPr>
          <a:lstStyle/>
          <a:p>
            <a:pPr algn="ctr"/>
            <a:r>
              <a:rPr kumimoji="1" lang="ja-JP" altLang="en-US" sz="2800" dirty="0" smtClean="0"/>
              <a:t>主人公の高校生と鼻輪との関係性・</a:t>
            </a:r>
            <a:endParaRPr kumimoji="1" lang="en-US" altLang="ja-JP" sz="2800" dirty="0" smtClean="0"/>
          </a:p>
          <a:p>
            <a:pPr algn="ctr"/>
            <a:r>
              <a:rPr kumimoji="1" lang="ja-JP" altLang="en-US" sz="2800" dirty="0" smtClean="0"/>
              <a:t>牛との関係性の両者の有意確率を比較した結果</a:t>
            </a:r>
            <a:endParaRPr kumimoji="1" lang="en-US" altLang="ja-JP" sz="2800" dirty="0" smtClean="0"/>
          </a:p>
        </p:txBody>
      </p:sp>
      <p:sp>
        <p:nvSpPr>
          <p:cNvPr id="9" name="下矢印 8"/>
          <p:cNvSpPr/>
          <p:nvPr/>
        </p:nvSpPr>
        <p:spPr>
          <a:xfrm>
            <a:off x="5588035" y="2024520"/>
            <a:ext cx="638355" cy="46999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1584392" y="2538766"/>
            <a:ext cx="8623257" cy="1384995"/>
          </a:xfrm>
          <a:prstGeom prst="rect">
            <a:avLst/>
          </a:prstGeom>
          <a:noFill/>
        </p:spPr>
        <p:txBody>
          <a:bodyPr wrap="square" rtlCol="0">
            <a:spAutoFit/>
          </a:bodyPr>
          <a:lstStyle/>
          <a:p>
            <a:pPr algn="ctr"/>
            <a:r>
              <a:rPr kumimoji="1" lang="ja-JP" altLang="en-US" sz="2800" dirty="0"/>
              <a:t>「主人公の高校生と鼻輪との関係性」＝</a:t>
            </a:r>
            <a:r>
              <a:rPr lang="ja-JP" altLang="en-US" sz="2800" dirty="0">
                <a:solidFill>
                  <a:srgbClr val="FF0000"/>
                </a:solidFill>
              </a:rPr>
              <a:t>有意確率</a:t>
            </a:r>
            <a:r>
              <a:rPr lang="en-US" altLang="ja-JP" sz="2800" dirty="0">
                <a:solidFill>
                  <a:srgbClr val="FF0000"/>
                </a:solidFill>
              </a:rPr>
              <a:t>0.372</a:t>
            </a:r>
            <a:endParaRPr kumimoji="1" lang="en-US" altLang="ja-JP" sz="2800" dirty="0"/>
          </a:p>
          <a:p>
            <a:pPr algn="ctr"/>
            <a:r>
              <a:rPr lang="ja-JP" altLang="en-US" sz="2800" dirty="0"/>
              <a:t>「主人公の高校生と牛との関係性」＝</a:t>
            </a:r>
            <a:r>
              <a:rPr lang="ja-JP" altLang="en-US" sz="2800" dirty="0">
                <a:solidFill>
                  <a:srgbClr val="FF0000"/>
                </a:solidFill>
              </a:rPr>
              <a:t>有意確率</a:t>
            </a:r>
            <a:r>
              <a:rPr lang="en-US" altLang="ja-JP" sz="2800" dirty="0">
                <a:solidFill>
                  <a:srgbClr val="FF0000"/>
                </a:solidFill>
              </a:rPr>
              <a:t>0.271</a:t>
            </a:r>
            <a:endParaRPr lang="en-US" altLang="ja-JP" sz="2800" dirty="0"/>
          </a:p>
          <a:p>
            <a:pPr algn="ctr"/>
            <a:r>
              <a:rPr lang="ja-JP" altLang="en-US" sz="2800" dirty="0"/>
              <a:t>⇒</a:t>
            </a:r>
            <a:r>
              <a:rPr kumimoji="1" lang="ja-JP" altLang="en-US" sz="2800"/>
              <a:t>共</a:t>
            </a:r>
            <a:r>
              <a:rPr kumimoji="1" lang="ja-JP" altLang="en-US" sz="2800" dirty="0"/>
              <a:t>に有意水準</a:t>
            </a:r>
            <a:r>
              <a:rPr kumimoji="1" lang="en-US" altLang="ja-JP" sz="2800" dirty="0"/>
              <a:t>0.05</a:t>
            </a:r>
            <a:r>
              <a:rPr kumimoji="1" lang="ja-JP" altLang="en-US" sz="2800" dirty="0"/>
              <a:t>を</a:t>
            </a:r>
            <a:r>
              <a:rPr kumimoji="1" lang="ja-JP" altLang="en-US" sz="2800"/>
              <a:t>上回って</a:t>
            </a:r>
            <a:r>
              <a:rPr kumimoji="1" lang="ja-JP" altLang="en-US" sz="2800" smtClean="0"/>
              <a:t>いる</a:t>
            </a:r>
            <a:endParaRPr kumimoji="1" lang="ja-JP" altLang="en-US" sz="2800" dirty="0"/>
          </a:p>
        </p:txBody>
      </p:sp>
      <p:sp>
        <p:nvSpPr>
          <p:cNvPr id="21" name="角丸四角形 20"/>
          <p:cNvSpPr/>
          <p:nvPr/>
        </p:nvSpPr>
        <p:spPr>
          <a:xfrm>
            <a:off x="1067798" y="905634"/>
            <a:ext cx="9678838" cy="5815841"/>
          </a:xfrm>
          <a:prstGeom prst="round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6"/>
          <p:cNvSpPr txBox="1"/>
          <p:nvPr/>
        </p:nvSpPr>
        <p:spPr>
          <a:xfrm>
            <a:off x="1456531" y="4539051"/>
            <a:ext cx="8901363" cy="1434959"/>
          </a:xfrm>
          <a:prstGeom prst="rect">
            <a:avLst/>
          </a:prstGeom>
          <a:noFill/>
        </p:spPr>
        <p:txBody>
          <a:bodyPr wrap="square" rtlCol="0">
            <a:spAutoFit/>
          </a:bodyPr>
          <a:lstStyle/>
          <a:p>
            <a:pPr algn="ctr"/>
            <a:r>
              <a:rPr lang="ja-JP" altLang="en-US" sz="2800" dirty="0"/>
              <a:t>初めに擬人体に違和感を強く抱くと、</a:t>
            </a:r>
            <a:endParaRPr lang="en-US" altLang="ja-JP" sz="2800" dirty="0"/>
          </a:p>
          <a:p>
            <a:pPr algn="ctr"/>
            <a:r>
              <a:rPr lang="ja-JP" altLang="en-US" sz="2800" dirty="0"/>
              <a:t>違和感をもたらす情報より、</a:t>
            </a:r>
            <a:endParaRPr lang="en-US" altLang="ja-JP" sz="2800" dirty="0"/>
          </a:p>
          <a:p>
            <a:pPr algn="ctr"/>
            <a:r>
              <a:rPr lang="ja-JP" altLang="en-US" sz="2800" dirty="0"/>
              <a:t>整合性をもたらす情報が擬人体とともに記憶</a:t>
            </a:r>
            <a:r>
              <a:rPr lang="ja-JP" altLang="en-US" sz="2800"/>
              <a:t>に</a:t>
            </a:r>
            <a:r>
              <a:rPr lang="ja-JP" altLang="en-US" sz="2800" smtClean="0"/>
              <a:t>残りやすい</a:t>
            </a:r>
            <a:endParaRPr lang="ja-JP" altLang="en-US" sz="2800" dirty="0"/>
          </a:p>
        </p:txBody>
      </p:sp>
      <p:sp>
        <p:nvSpPr>
          <p:cNvPr id="3" name="角丸四角形 10"/>
          <p:cNvSpPr/>
          <p:nvPr/>
        </p:nvSpPr>
        <p:spPr>
          <a:xfrm>
            <a:off x="1335212" y="4056663"/>
            <a:ext cx="9144000" cy="1917347"/>
          </a:xfrm>
          <a:prstGeom prst="roundRect">
            <a:avLst/>
          </a:prstGeom>
          <a:noFill/>
          <a:ln w="762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12"/>
          <p:cNvSpPr txBox="1"/>
          <p:nvPr/>
        </p:nvSpPr>
        <p:spPr>
          <a:xfrm>
            <a:off x="5100373" y="4015831"/>
            <a:ext cx="1591293" cy="523220"/>
          </a:xfrm>
          <a:prstGeom prst="rect">
            <a:avLst/>
          </a:prstGeom>
          <a:noFill/>
        </p:spPr>
        <p:txBody>
          <a:bodyPr wrap="square" rtlCol="0">
            <a:spAutoFit/>
          </a:bodyPr>
          <a:lstStyle/>
          <a:p>
            <a:pPr algn="ctr"/>
            <a:r>
              <a:rPr kumimoji="1" lang="ja-JP" altLang="en-US" sz="2800" dirty="0" smtClean="0"/>
              <a:t>仮説</a:t>
            </a:r>
            <a:endParaRPr kumimoji="1" lang="ja-JP" altLang="en-US" sz="2800" dirty="0"/>
          </a:p>
        </p:txBody>
      </p:sp>
      <p:grpSp>
        <p:nvGrpSpPr>
          <p:cNvPr id="12" name="グループ化 13"/>
          <p:cNvGrpSpPr/>
          <p:nvPr/>
        </p:nvGrpSpPr>
        <p:grpSpPr>
          <a:xfrm>
            <a:off x="3263746" y="6158290"/>
            <a:ext cx="4834580" cy="523220"/>
            <a:chOff x="3263746" y="6158290"/>
            <a:chExt cx="4834580" cy="523220"/>
          </a:xfrm>
        </p:grpSpPr>
        <p:sp>
          <p:nvSpPr>
            <p:cNvPr id="20" name="テキスト ボックス 14"/>
            <p:cNvSpPr txBox="1"/>
            <p:nvPr/>
          </p:nvSpPr>
          <p:spPr>
            <a:xfrm>
              <a:off x="3716107" y="6158290"/>
              <a:ext cx="4382219" cy="523220"/>
            </a:xfrm>
            <a:prstGeom prst="rect">
              <a:avLst/>
            </a:prstGeom>
            <a:noFill/>
          </p:spPr>
          <p:txBody>
            <a:bodyPr wrap="square" rtlCol="0">
              <a:spAutoFit/>
            </a:bodyPr>
            <a:lstStyle/>
            <a:p>
              <a:pPr algn="ctr"/>
              <a:r>
                <a:rPr kumimoji="1" lang="ja-JP" altLang="en-US" sz="2800" dirty="0" smtClean="0">
                  <a:solidFill>
                    <a:srgbClr val="FF0000"/>
                  </a:solidFill>
                </a:rPr>
                <a:t>仮説は支持されなかった</a:t>
              </a:r>
              <a:endParaRPr kumimoji="1" lang="ja-JP" altLang="en-US" sz="2800" dirty="0">
                <a:solidFill>
                  <a:srgbClr val="FF0000"/>
                </a:solidFill>
              </a:endParaRPr>
            </a:p>
          </p:txBody>
        </p:sp>
        <p:sp>
          <p:nvSpPr>
            <p:cNvPr id="11" name="右矢印 15"/>
            <p:cNvSpPr/>
            <p:nvPr/>
          </p:nvSpPr>
          <p:spPr>
            <a:xfrm>
              <a:off x="3263746" y="6240239"/>
              <a:ext cx="534390" cy="3651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xmlns="" val="1699168999"/>
      </p:ext>
    </p:extLst>
  </p:cSld>
  <p:clrMapOvr>
    <a:masterClrMapping/>
  </p:clrMapOvr>
  <p:transition spd="slow">
    <p:push dir="u"/>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750787" y="456274"/>
            <a:ext cx="6120080" cy="769441"/>
          </a:xfrm>
          <a:prstGeom prst="rect">
            <a:avLst/>
          </a:prstGeom>
          <a:noFill/>
        </p:spPr>
        <p:txBody>
          <a:bodyPr wrap="square" rtlCol="0">
            <a:spAutoFit/>
          </a:bodyPr>
          <a:lstStyle/>
          <a:p>
            <a:r>
              <a:rPr lang="ja-JP" altLang="en-US" sz="4400" dirty="0"/>
              <a:t>支持</a:t>
            </a:r>
            <a:r>
              <a:rPr lang="ja-JP" altLang="en-US" sz="4400" dirty="0" smtClean="0"/>
              <a:t>されなかった理由</a:t>
            </a:r>
            <a:endParaRPr kumimoji="1" lang="ja-JP" altLang="en-US" sz="3200" dirty="0"/>
          </a:p>
        </p:txBody>
      </p:sp>
      <p:sp>
        <p:nvSpPr>
          <p:cNvPr id="4"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仮説</a:t>
            </a:r>
            <a:r>
              <a:rPr lang="ja-JP" altLang="en-US" sz="2800" dirty="0"/>
              <a:t>検証</a:t>
            </a:r>
            <a:endParaRPr lang="en-US" altLang="ja-JP" sz="2800" dirty="0"/>
          </a:p>
        </p:txBody>
      </p:sp>
      <p:sp>
        <p:nvSpPr>
          <p:cNvPr id="5" name="テキスト ボックス 6"/>
          <p:cNvSpPr txBox="1"/>
          <p:nvPr/>
        </p:nvSpPr>
        <p:spPr>
          <a:xfrm>
            <a:off x="962025" y="1560604"/>
            <a:ext cx="11366643" cy="1015663"/>
          </a:xfrm>
          <a:prstGeom prst="rect">
            <a:avLst/>
          </a:prstGeom>
          <a:noFill/>
        </p:spPr>
        <p:txBody>
          <a:bodyPr wrap="square" rtlCol="0">
            <a:spAutoFit/>
          </a:bodyPr>
          <a:lstStyle/>
          <a:p>
            <a:r>
              <a:rPr lang="ja-JP" altLang="en-US" sz="3200" dirty="0">
                <a:solidFill>
                  <a:srgbClr val="FF0000"/>
                </a:solidFill>
              </a:rPr>
              <a:t>動画</a:t>
            </a:r>
            <a:endParaRPr kumimoji="1" lang="en-US" altLang="ja-JP" sz="4000" dirty="0">
              <a:solidFill>
                <a:srgbClr val="FF0000"/>
              </a:solidFill>
            </a:endParaRPr>
          </a:p>
          <a:p>
            <a:r>
              <a:rPr lang="ja-JP" altLang="en-US" sz="2800" dirty="0" smtClean="0"/>
              <a:t>・個人差</a:t>
            </a:r>
            <a:r>
              <a:rPr lang="ja-JP" altLang="en-US" sz="2800" dirty="0"/>
              <a:t>で擬人化に注目</a:t>
            </a:r>
            <a:r>
              <a:rPr lang="ja-JP" altLang="en-US" sz="2800" dirty="0" smtClean="0"/>
              <a:t>できない</a:t>
            </a:r>
            <a:r>
              <a:rPr lang="ja-JP" altLang="en-US" sz="2800" dirty="0"/>
              <a:t>表現が含まれていた</a:t>
            </a:r>
            <a:endParaRPr kumimoji="1" lang="en-US" altLang="ja-JP" sz="3600" dirty="0"/>
          </a:p>
        </p:txBody>
      </p:sp>
      <p:sp>
        <p:nvSpPr>
          <p:cNvPr id="6" name="テキスト ボックス 8"/>
          <p:cNvSpPr txBox="1"/>
          <p:nvPr/>
        </p:nvSpPr>
        <p:spPr>
          <a:xfrm>
            <a:off x="962025" y="3064858"/>
            <a:ext cx="11366643" cy="1446550"/>
          </a:xfrm>
          <a:prstGeom prst="rect">
            <a:avLst/>
          </a:prstGeom>
          <a:noFill/>
        </p:spPr>
        <p:txBody>
          <a:bodyPr wrap="square" rtlCol="0">
            <a:spAutoFit/>
          </a:bodyPr>
          <a:lstStyle/>
          <a:p>
            <a:r>
              <a:rPr lang="ja-JP" altLang="en-US" sz="3200" dirty="0">
                <a:solidFill>
                  <a:srgbClr val="FF0000"/>
                </a:solidFill>
              </a:rPr>
              <a:t>アンケート</a:t>
            </a:r>
            <a:endParaRPr lang="en-US" altLang="ja-JP" sz="4000" dirty="0">
              <a:solidFill>
                <a:srgbClr val="FF0000"/>
              </a:solidFill>
            </a:endParaRPr>
          </a:p>
          <a:p>
            <a:r>
              <a:rPr lang="ja-JP" altLang="en-US" sz="2800" dirty="0"/>
              <a:t>・質問の順番で誘導</a:t>
            </a:r>
            <a:r>
              <a:rPr lang="ja-JP" altLang="en-US" sz="2800"/>
              <a:t>していた可能性</a:t>
            </a:r>
            <a:r>
              <a:rPr lang="ja-JP" altLang="en-US" sz="2800" smtClean="0"/>
              <a:t>有</a:t>
            </a:r>
            <a:endParaRPr kumimoji="1" lang="en-US" altLang="ja-JP" sz="3600" dirty="0"/>
          </a:p>
          <a:p>
            <a:r>
              <a:rPr lang="ja-JP" altLang="en-US" sz="2800"/>
              <a:t>・</a:t>
            </a:r>
            <a:r>
              <a:rPr lang="ja-JP" altLang="en-US" sz="2800" smtClean="0"/>
              <a:t>文が</a:t>
            </a:r>
            <a:r>
              <a:rPr lang="ja-JP" altLang="en-US" sz="2800" dirty="0"/>
              <a:t>長く理解しにくかった</a:t>
            </a:r>
            <a:endParaRPr kumimoji="1" lang="en-US" altLang="ja-JP" sz="3600" dirty="0"/>
          </a:p>
        </p:txBody>
      </p:sp>
      <p:sp>
        <p:nvSpPr>
          <p:cNvPr id="8" name="テキスト ボックス 9"/>
          <p:cNvSpPr txBox="1"/>
          <p:nvPr/>
        </p:nvSpPr>
        <p:spPr>
          <a:xfrm>
            <a:off x="962026" y="4908738"/>
            <a:ext cx="11366643" cy="1446550"/>
          </a:xfrm>
          <a:prstGeom prst="rect">
            <a:avLst/>
          </a:prstGeom>
          <a:noFill/>
        </p:spPr>
        <p:txBody>
          <a:bodyPr wrap="square" rtlCol="0">
            <a:spAutoFit/>
          </a:bodyPr>
          <a:lstStyle/>
          <a:p>
            <a:r>
              <a:rPr lang="ja-JP" altLang="en-US" sz="3200" dirty="0">
                <a:solidFill>
                  <a:srgbClr val="FF0000"/>
                </a:solidFill>
              </a:rPr>
              <a:t>環境</a:t>
            </a:r>
            <a:endParaRPr lang="en-US" altLang="ja-JP" sz="4000" dirty="0">
              <a:solidFill>
                <a:srgbClr val="FF0000"/>
              </a:solidFill>
            </a:endParaRPr>
          </a:p>
          <a:p>
            <a:r>
              <a:rPr lang="ja-JP" altLang="en-US" sz="2800" dirty="0"/>
              <a:t>・回答者が相談</a:t>
            </a:r>
            <a:r>
              <a:rPr lang="ja-JP" altLang="en-US" sz="2800"/>
              <a:t>をしてしまった</a:t>
            </a:r>
            <a:endParaRPr lang="en-US" altLang="ja-JP" sz="2800" dirty="0"/>
          </a:p>
          <a:p>
            <a:r>
              <a:rPr lang="ja-JP" altLang="en-US" sz="2800"/>
              <a:t>・短時間</a:t>
            </a:r>
            <a:r>
              <a:rPr lang="ja-JP" altLang="en-US" sz="2800" smtClean="0"/>
              <a:t>で焦らせてしまった</a:t>
            </a:r>
            <a:endParaRPr kumimoji="1" lang="en-US" altLang="ja-JP" sz="3600" dirty="0"/>
          </a:p>
        </p:txBody>
      </p:sp>
      <p:pic>
        <p:nvPicPr>
          <p:cNvPr id="9"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2" name="スライド番号プレースホルダー 1"/>
          <p:cNvSpPr>
            <a:spLocks noGrp="1"/>
          </p:cNvSpPr>
          <p:nvPr>
            <p:ph type="sldNum" sz="quarter" idx="12"/>
          </p:nvPr>
        </p:nvSpPr>
        <p:spPr/>
        <p:txBody>
          <a:bodyPr/>
          <a:lstStyle/>
          <a:p>
            <a:fld id="{A99D720A-4AD5-4DCF-885F-DE5297996123}" type="slidenum">
              <a:rPr kumimoji="1" lang="ja-JP" altLang="en-US" smtClean="0">
                <a:solidFill>
                  <a:schemeClr val="bg1"/>
                </a:solidFill>
              </a:rPr>
              <a:pPr/>
              <a:t>49</a:t>
            </a:fld>
            <a:endParaRPr kumimoji="1" lang="ja-JP" altLang="en-US"/>
          </a:p>
        </p:txBody>
      </p:sp>
      <p:pic>
        <p:nvPicPr>
          <p:cNvPr id="11" name="図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004992" y="3364139"/>
            <a:ext cx="3992880" cy="2663952"/>
          </a:xfrm>
          <a:prstGeom prst="rect">
            <a:avLst/>
          </a:prstGeom>
        </p:spPr>
      </p:pic>
    </p:spTree>
    <p:extLst>
      <p:ext uri="{BB962C8B-B14F-4D97-AF65-F5344CB8AC3E}">
        <p14:creationId xmlns:p14="http://schemas.microsoft.com/office/powerpoint/2010/main" xmlns="" val="2780707629"/>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図 7"/>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pic>
        <p:nvPicPr>
          <p:cNvPr id="14" name="図 13"/>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0" y="1224112"/>
            <a:ext cx="4931664" cy="5510784"/>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5</a:t>
            </a:fld>
            <a:endParaRPr kumimoji="1" lang="ja-JP" altLang="en-US" dirty="0">
              <a:solidFill>
                <a:schemeClr val="bg1"/>
              </a:solidFill>
            </a:endParaRPr>
          </a:p>
        </p:txBody>
      </p:sp>
      <p:sp>
        <p:nvSpPr>
          <p:cNvPr id="5"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sp>
        <p:nvSpPr>
          <p:cNvPr id="6" name="タイトル 1"/>
          <p:cNvSpPr>
            <a:spLocks noGrp="1"/>
          </p:cNvSpPr>
          <p:nvPr>
            <p:ph type="title"/>
          </p:nvPr>
        </p:nvSpPr>
        <p:spPr/>
        <p:txBody>
          <a:bodyPr>
            <a:normAutofit/>
          </a:bodyPr>
          <a:lstStyle/>
          <a:p>
            <a:pPr algn="ctr"/>
            <a:r>
              <a:rPr lang="ja-JP" altLang="en-US" sz="4800" dirty="0" smtClean="0"/>
              <a:t>擬人化が新たなファンを生んだ事例</a:t>
            </a:r>
            <a:endParaRPr lang="ja-JP" altLang="en-US" sz="4800" dirty="0"/>
          </a:p>
        </p:txBody>
      </p:sp>
      <p:grpSp>
        <p:nvGrpSpPr>
          <p:cNvPr id="9" name="グループ化 8"/>
          <p:cNvGrpSpPr/>
          <p:nvPr/>
        </p:nvGrpSpPr>
        <p:grpSpPr>
          <a:xfrm>
            <a:off x="1738883" y="5398036"/>
            <a:ext cx="9678607" cy="1323439"/>
            <a:chOff x="948438" y="6002404"/>
            <a:chExt cx="11693007" cy="1323439"/>
          </a:xfrm>
        </p:grpSpPr>
        <p:sp>
          <p:nvSpPr>
            <p:cNvPr id="10" name="正方形/長方形 9"/>
            <p:cNvSpPr/>
            <p:nvPr/>
          </p:nvSpPr>
          <p:spPr>
            <a:xfrm>
              <a:off x="2083649" y="6002404"/>
              <a:ext cx="10557796" cy="1323439"/>
            </a:xfrm>
            <a:prstGeom prst="rect">
              <a:avLst/>
            </a:prstGeom>
          </p:spPr>
          <p:txBody>
            <a:bodyPr wrap="square">
              <a:spAutoFit/>
            </a:bodyPr>
            <a:lstStyle/>
            <a:p>
              <a:pPr algn="ctr"/>
              <a:r>
                <a:rPr lang="ja-JP" altLang="en-US" sz="4000" dirty="0" smtClean="0"/>
                <a:t>刀マニアに女性ファンを新たに定着させ、</a:t>
              </a:r>
              <a:endParaRPr lang="en-US" altLang="ja-JP" sz="4000" dirty="0" smtClean="0"/>
            </a:p>
            <a:p>
              <a:pPr algn="ctr"/>
              <a:r>
                <a:rPr lang="ja-JP" altLang="en-US" sz="4000" dirty="0" smtClean="0"/>
                <a:t>新規需要を生み出す結果に</a:t>
              </a:r>
              <a:r>
                <a:rPr lang="en-US" altLang="ja-JP" sz="4000" dirty="0" smtClean="0"/>
                <a:t>!</a:t>
              </a:r>
              <a:r>
                <a:rPr lang="en-US" altLang="ja-JP" sz="4000" dirty="0"/>
                <a:t> !</a:t>
              </a:r>
              <a:endParaRPr lang="ja-JP" altLang="en-US" sz="4000" dirty="0"/>
            </a:p>
          </p:txBody>
        </p:sp>
        <p:sp>
          <p:nvSpPr>
            <p:cNvPr id="11" name="右矢印 10"/>
            <p:cNvSpPr/>
            <p:nvPr/>
          </p:nvSpPr>
          <p:spPr>
            <a:xfrm>
              <a:off x="948438" y="6229769"/>
              <a:ext cx="1058266" cy="868708"/>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grpSp>
        <p:nvGrpSpPr>
          <p:cNvPr id="15" name="グループ化 14"/>
          <p:cNvGrpSpPr/>
          <p:nvPr/>
        </p:nvGrpSpPr>
        <p:grpSpPr>
          <a:xfrm>
            <a:off x="4621096" y="1859965"/>
            <a:ext cx="7670532" cy="2090283"/>
            <a:chOff x="4584591" y="2032141"/>
            <a:chExt cx="7670532" cy="2090283"/>
          </a:xfrm>
        </p:grpSpPr>
        <p:sp>
          <p:nvSpPr>
            <p:cNvPr id="7" name="正方形/長方形 6"/>
            <p:cNvSpPr/>
            <p:nvPr/>
          </p:nvSpPr>
          <p:spPr>
            <a:xfrm>
              <a:off x="8660075" y="3783870"/>
              <a:ext cx="3428999" cy="338554"/>
            </a:xfrm>
            <a:prstGeom prst="rect">
              <a:avLst/>
            </a:prstGeom>
          </p:spPr>
          <p:txBody>
            <a:bodyPr wrap="square">
              <a:spAutoFit/>
            </a:bodyPr>
            <a:lstStyle/>
            <a:p>
              <a:r>
                <a:rPr lang="ja-JP" altLang="en-US" sz="1600" dirty="0" smtClean="0"/>
                <a:t>引用元　山形新聞</a:t>
              </a:r>
              <a:r>
                <a:rPr lang="en-US" altLang="ja-JP" sz="1600" dirty="0" smtClean="0"/>
                <a:t>2015</a:t>
              </a:r>
              <a:r>
                <a:rPr lang="ja-JP" altLang="en-US" sz="1600" dirty="0" smtClean="0"/>
                <a:t>年</a:t>
              </a:r>
              <a:r>
                <a:rPr lang="en-US" altLang="ja-JP" sz="1600" dirty="0" smtClean="0"/>
                <a:t>10</a:t>
              </a:r>
              <a:r>
                <a:rPr lang="ja-JP" altLang="en-US" sz="1600" dirty="0"/>
                <a:t>月</a:t>
              </a:r>
              <a:r>
                <a:rPr lang="en-US" altLang="ja-JP" sz="1600" dirty="0"/>
                <a:t>22</a:t>
              </a:r>
              <a:r>
                <a:rPr lang="ja-JP" altLang="en-US" sz="1600" dirty="0" smtClean="0"/>
                <a:t>日分</a:t>
              </a:r>
              <a:endParaRPr lang="ja-JP" altLang="en-US" dirty="0"/>
            </a:p>
          </p:txBody>
        </p:sp>
        <p:sp>
          <p:nvSpPr>
            <p:cNvPr id="2" name="正方形/長方形 1"/>
            <p:cNvSpPr/>
            <p:nvPr/>
          </p:nvSpPr>
          <p:spPr>
            <a:xfrm>
              <a:off x="4584591" y="2032141"/>
              <a:ext cx="7670532" cy="1661993"/>
            </a:xfrm>
            <a:prstGeom prst="rect">
              <a:avLst/>
            </a:prstGeom>
          </p:spPr>
          <p:txBody>
            <a:bodyPr wrap="square">
              <a:spAutoFit/>
            </a:bodyPr>
            <a:lstStyle/>
            <a:p>
              <a:r>
                <a:rPr lang="ja-JP" altLang="en-US" dirty="0" smtClean="0"/>
                <a:t>「刀を美男子に擬人化</a:t>
              </a:r>
              <a:r>
                <a:rPr lang="ja-JP" altLang="en-US" dirty="0"/>
                <a:t>した「刀剣男士」を育て</a:t>
              </a:r>
              <a:r>
                <a:rPr lang="ja-JP" altLang="en-US" dirty="0" smtClean="0"/>
                <a:t>、</a:t>
              </a:r>
              <a:endParaRPr lang="en-US" altLang="ja-JP" dirty="0" smtClean="0"/>
            </a:p>
            <a:p>
              <a:r>
                <a:rPr lang="ja-JP" altLang="en-US" dirty="0" smtClean="0"/>
                <a:t>強化</a:t>
              </a:r>
              <a:r>
                <a:rPr lang="ja-JP" altLang="en-US" dirty="0"/>
                <a:t>して戦わせるシミュレーションゲーム</a:t>
              </a:r>
              <a:r>
                <a:rPr lang="ja-JP" altLang="en-US" dirty="0" smtClean="0"/>
                <a:t>。</a:t>
              </a:r>
              <a:r>
                <a:rPr lang="en-US" altLang="ja-JP" dirty="0" smtClean="0"/>
                <a:t>2015</a:t>
              </a:r>
              <a:r>
                <a:rPr lang="ja-JP" altLang="en-US" dirty="0" smtClean="0"/>
                <a:t>年</a:t>
              </a:r>
              <a:r>
                <a:rPr lang="en-US" altLang="ja-JP" dirty="0" smtClean="0"/>
                <a:t>1</a:t>
              </a:r>
              <a:r>
                <a:rPr lang="ja-JP" altLang="en-US" dirty="0"/>
                <a:t>月の配信開始</a:t>
              </a:r>
              <a:r>
                <a:rPr lang="ja-JP" altLang="en-US" dirty="0" smtClean="0"/>
                <a:t>から</a:t>
              </a:r>
              <a:endParaRPr lang="en-US" altLang="ja-JP" dirty="0" smtClean="0"/>
            </a:p>
            <a:p>
              <a:r>
                <a:rPr lang="ja-JP" altLang="en-US" dirty="0" smtClean="0"/>
                <a:t>約</a:t>
              </a:r>
              <a:r>
                <a:rPr lang="en-US" altLang="ja-JP" dirty="0"/>
                <a:t>8</a:t>
              </a:r>
              <a:r>
                <a:rPr lang="ja-JP" altLang="en-US" dirty="0"/>
                <a:t>カ月で利用者は</a:t>
              </a:r>
              <a:r>
                <a:rPr lang="en-US" altLang="ja-JP" dirty="0"/>
                <a:t>140</a:t>
              </a:r>
              <a:r>
                <a:rPr lang="ja-JP" altLang="en-US" dirty="0"/>
                <a:t>万人を突破</a:t>
              </a:r>
              <a:r>
                <a:rPr lang="ja-JP" altLang="en-US" dirty="0" smtClean="0"/>
                <a:t>。ゲーム</a:t>
              </a:r>
              <a:r>
                <a:rPr lang="ja-JP" altLang="en-US" dirty="0"/>
                <a:t>だけでは飽き足らず</a:t>
              </a:r>
              <a:r>
                <a:rPr lang="ja-JP" altLang="en-US" dirty="0" smtClean="0"/>
                <a:t>、</a:t>
              </a:r>
              <a:endParaRPr lang="en-US" altLang="ja-JP" dirty="0" smtClean="0"/>
            </a:p>
            <a:p>
              <a:r>
                <a:rPr lang="ja-JP" altLang="en-US" sz="2400" u="sng" dirty="0" smtClean="0"/>
                <a:t>本物</a:t>
              </a:r>
              <a:r>
                <a:rPr lang="ja-JP" altLang="en-US" sz="2400" u="sng" dirty="0"/>
                <a:t>の刀を拝みたいというファン心理にも火が付いた</a:t>
              </a:r>
              <a:r>
                <a:rPr lang="ja-JP" altLang="en-US" dirty="0"/>
                <a:t>。</a:t>
              </a:r>
              <a:endParaRPr lang="en-US" altLang="ja-JP" dirty="0" smtClean="0"/>
            </a:p>
            <a:p>
              <a:r>
                <a:rPr lang="ja-JP" altLang="en-US" dirty="0" smtClean="0"/>
                <a:t>刀</a:t>
              </a:r>
              <a:r>
                <a:rPr lang="ja-JP" altLang="en-US" dirty="0"/>
                <a:t>紋をあしらったバッグやブックカバー</a:t>
              </a:r>
              <a:r>
                <a:rPr lang="ja-JP" altLang="en-US" dirty="0" smtClean="0"/>
                <a:t>など</a:t>
              </a:r>
              <a:r>
                <a:rPr lang="ja-JP" altLang="en-US" sz="2400" u="sng" dirty="0" smtClean="0"/>
                <a:t>関連</a:t>
              </a:r>
              <a:r>
                <a:rPr lang="ja-JP" altLang="en-US" sz="2400" u="sng" dirty="0"/>
                <a:t>グッズが大人気</a:t>
              </a:r>
              <a:r>
                <a:rPr lang="ja-JP" altLang="en-US" dirty="0" smtClean="0"/>
                <a:t>。」</a:t>
              </a:r>
              <a:endParaRPr lang="en-US" altLang="ja-JP" dirty="0" smtClean="0"/>
            </a:p>
          </p:txBody>
        </p:sp>
      </p:grpSp>
      <p:sp>
        <p:nvSpPr>
          <p:cNvPr id="3" name="正方形/長方形 2"/>
          <p:cNvSpPr/>
          <p:nvPr/>
        </p:nvSpPr>
        <p:spPr>
          <a:xfrm>
            <a:off x="5029633" y="3979504"/>
            <a:ext cx="6324167" cy="892552"/>
          </a:xfrm>
          <a:prstGeom prst="rect">
            <a:avLst/>
          </a:prstGeom>
        </p:spPr>
        <p:txBody>
          <a:bodyPr wrap="none">
            <a:spAutoFit/>
          </a:bodyPr>
          <a:lstStyle/>
          <a:p>
            <a:pPr algn="ctr"/>
            <a:r>
              <a:rPr lang="ja-JP" altLang="en-US" sz="2800" u="sng" dirty="0" smtClean="0"/>
              <a:t>“刀剣女子“</a:t>
            </a:r>
            <a:endParaRPr lang="en-US" altLang="ja-JP" sz="2400" u="sng" dirty="0" smtClean="0"/>
          </a:p>
          <a:p>
            <a:r>
              <a:rPr lang="en-US" altLang="ja-JP" sz="2400" u="sng" dirty="0" smtClean="0"/>
              <a:t>2015</a:t>
            </a:r>
            <a:r>
              <a:rPr lang="ja-JP" altLang="en-US" sz="2400" u="sng" dirty="0" smtClean="0"/>
              <a:t>年ユーキャン新語・流行語大賞にノミネート</a:t>
            </a:r>
            <a:endParaRPr lang="ja-JP" altLang="en-US" sz="2400" u="sng" dirty="0"/>
          </a:p>
        </p:txBody>
      </p:sp>
      <p:sp>
        <p:nvSpPr>
          <p:cNvPr id="13" name="正方形/長方形 12"/>
          <p:cNvSpPr/>
          <p:nvPr/>
        </p:nvSpPr>
        <p:spPr>
          <a:xfrm>
            <a:off x="9930565" y="4813397"/>
            <a:ext cx="2057936" cy="338554"/>
          </a:xfrm>
          <a:prstGeom prst="rect">
            <a:avLst/>
          </a:prstGeom>
        </p:spPr>
        <p:txBody>
          <a:bodyPr wrap="none">
            <a:spAutoFit/>
          </a:bodyPr>
          <a:lstStyle/>
          <a:p>
            <a:r>
              <a:rPr lang="ja-JP" altLang="en-US" sz="1600" dirty="0" smtClean="0"/>
              <a:t>http</a:t>
            </a:r>
            <a:r>
              <a:rPr lang="ja-JP" altLang="en-US" sz="1600" dirty="0"/>
              <a:t>://singo.jiyu.co.jp/</a:t>
            </a:r>
          </a:p>
        </p:txBody>
      </p:sp>
    </p:spTree>
    <p:extLst>
      <p:ext uri="{BB962C8B-B14F-4D97-AF65-F5344CB8AC3E}">
        <p14:creationId xmlns:p14="http://schemas.microsoft.com/office/powerpoint/2010/main" xmlns="" val="2982060745"/>
      </p:ext>
    </p:extLst>
  </p:cSld>
  <p:clrMapOvr>
    <a:masterClrMapping/>
  </p:clrMapOvr>
  <p:transition spd="slow">
    <p:push dir="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a:xfrm>
            <a:off x="838200" y="1825625"/>
            <a:ext cx="10515600" cy="4895850"/>
          </a:xfrm>
        </p:spPr>
        <p:txBody>
          <a:bodyPr>
            <a:normAutofit/>
          </a:bodyPr>
          <a:lstStyle/>
          <a:p>
            <a:pPr marL="0" indent="0">
              <a:buNone/>
            </a:pPr>
            <a:r>
              <a:rPr kumimoji="1" lang="ja-JP" altLang="en-US" sz="3200" dirty="0" smtClean="0"/>
              <a:t>現状分析</a:t>
            </a:r>
            <a:r>
              <a:rPr lang="ja-JP" altLang="en-US" sz="3200" dirty="0"/>
              <a:t>と</a:t>
            </a:r>
            <a:r>
              <a:rPr lang="ja-JP" altLang="en-US" sz="3200" dirty="0" smtClean="0"/>
              <a:t>問題意識</a:t>
            </a:r>
            <a:endParaRPr lang="en-US" altLang="ja-JP" sz="3200" dirty="0" smtClean="0"/>
          </a:p>
          <a:p>
            <a:pPr marL="0" indent="0">
              <a:buNone/>
            </a:pPr>
            <a:r>
              <a:rPr lang="ja-JP" altLang="en-US" sz="3200" dirty="0" smtClean="0"/>
              <a:t>研究目的</a:t>
            </a:r>
            <a:r>
              <a:rPr lang="ja-JP" altLang="en-US" sz="3200" dirty="0"/>
              <a:t>と</a:t>
            </a:r>
            <a:r>
              <a:rPr kumimoji="1" lang="ja-JP" altLang="en-US" sz="3200" dirty="0" smtClean="0"/>
              <a:t>仮説導出</a:t>
            </a:r>
            <a:endParaRPr kumimoji="1" lang="en-US" altLang="ja-JP" sz="3200" dirty="0" smtClean="0"/>
          </a:p>
          <a:p>
            <a:pPr marL="0" indent="0">
              <a:buNone/>
            </a:pPr>
            <a:r>
              <a:rPr lang="ja-JP" altLang="en-US" sz="3200" dirty="0" smtClean="0"/>
              <a:t>仮説検証</a:t>
            </a:r>
            <a:endParaRPr kumimoji="1" lang="en-US" altLang="ja-JP" sz="3200" dirty="0" smtClean="0"/>
          </a:p>
          <a:p>
            <a:pPr marL="0" indent="0">
              <a:buNone/>
            </a:pPr>
            <a:r>
              <a:rPr kumimoji="1" lang="ja-JP" altLang="en-US" sz="3200" u="sng" dirty="0" smtClean="0">
                <a:solidFill>
                  <a:srgbClr val="FF0000"/>
                </a:solidFill>
              </a:rPr>
              <a:t>インプリケーションと課題</a:t>
            </a:r>
            <a:endParaRPr kumimoji="1" lang="en-US" altLang="ja-JP" sz="3200" u="sng" dirty="0" smtClean="0">
              <a:solidFill>
                <a:srgbClr val="FF0000"/>
              </a:solidFill>
            </a:endParaRPr>
          </a:p>
          <a:p>
            <a:pPr marL="0" indent="0">
              <a:buNone/>
            </a:pPr>
            <a:endParaRPr kumimoji="1" lang="en-US" altLang="ja-JP" sz="3200" dirty="0" smtClean="0"/>
          </a:p>
          <a:p>
            <a:pPr marL="0" indent="0">
              <a:buNone/>
            </a:pPr>
            <a:endParaRPr kumimoji="1" lang="ja-JP" altLang="en-US" dirty="0"/>
          </a:p>
        </p:txBody>
      </p:sp>
      <p:pic>
        <p:nvPicPr>
          <p:cNvPr id="6"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50</a:t>
            </a:fld>
            <a:endParaRPr kumimoji="1" lang="ja-JP" altLang="en-US" dirty="0">
              <a:solidFill>
                <a:schemeClr val="bg1"/>
              </a:solidFill>
            </a:endParaRPr>
          </a:p>
        </p:txBody>
      </p:sp>
    </p:spTree>
    <p:extLst>
      <p:ext uri="{BB962C8B-B14F-4D97-AF65-F5344CB8AC3E}">
        <p14:creationId xmlns:p14="http://schemas.microsoft.com/office/powerpoint/2010/main" xmlns="" val="2128917695"/>
      </p:ext>
    </p:extLst>
  </p:cSld>
  <p:clrMapOvr>
    <a:masterClrMapping/>
  </p:clrMapOvr>
  <p:transition spd="slow">
    <p:push dir="u"/>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152401" y="152400"/>
            <a:ext cx="3093076"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インプリケーション</a:t>
            </a:r>
            <a:endParaRPr lang="en-US" altLang="ja-JP" sz="2800" dirty="0"/>
          </a:p>
        </p:txBody>
      </p:sp>
      <p:sp>
        <p:nvSpPr>
          <p:cNvPr id="4" name="タイトル 1"/>
          <p:cNvSpPr txBox="1">
            <a:spLocks/>
          </p:cNvSpPr>
          <p:nvPr/>
        </p:nvSpPr>
        <p:spPr>
          <a:xfrm>
            <a:off x="152401" y="152400"/>
            <a:ext cx="3093076"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インプリケーション</a:t>
            </a:r>
            <a:endParaRPr lang="en-US" altLang="ja-JP" sz="2800" dirty="0"/>
          </a:p>
        </p:txBody>
      </p:sp>
      <p:sp>
        <p:nvSpPr>
          <p:cNvPr id="8" name="タイトル 1"/>
          <p:cNvSpPr txBox="1">
            <a:spLocks/>
          </p:cNvSpPr>
          <p:nvPr/>
        </p:nvSpPr>
        <p:spPr>
          <a:xfrm>
            <a:off x="2994558" y="802039"/>
            <a:ext cx="6161317" cy="77273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a:t>学術的インプリケーション</a:t>
            </a:r>
            <a:endParaRPr lang="en-US" altLang="ja-JP" sz="1800" dirty="0" smtClean="0"/>
          </a:p>
        </p:txBody>
      </p:sp>
      <p:sp>
        <p:nvSpPr>
          <p:cNvPr id="6" name="テキスト ボックス 1"/>
          <p:cNvSpPr txBox="1"/>
          <p:nvPr/>
        </p:nvSpPr>
        <p:spPr>
          <a:xfrm>
            <a:off x="863738" y="2369767"/>
            <a:ext cx="11036060" cy="2369880"/>
          </a:xfrm>
          <a:prstGeom prst="rect">
            <a:avLst/>
          </a:prstGeom>
          <a:noFill/>
          <a:ln w="76200">
            <a:noFill/>
          </a:ln>
        </p:spPr>
        <p:txBody>
          <a:bodyPr wrap="square" rtlCol="0">
            <a:spAutoFit/>
          </a:bodyPr>
          <a:lstStyle/>
          <a:p>
            <a:r>
              <a:rPr lang="ja-JP" altLang="en-US" sz="2800" dirty="0" smtClean="0"/>
              <a:t>・擬人化</a:t>
            </a:r>
            <a:r>
              <a:rPr lang="ja-JP" altLang="en-US" sz="2800" dirty="0"/>
              <a:t>広告で擬人体と整合性をもたらす情報が覚えられること</a:t>
            </a:r>
            <a:r>
              <a:rPr lang="ja-JP" altLang="en-US" sz="2800" dirty="0" smtClean="0"/>
              <a:t>を</a:t>
            </a:r>
            <a:endParaRPr lang="en-US" altLang="ja-JP" sz="2800" dirty="0" smtClean="0"/>
          </a:p>
          <a:p>
            <a:r>
              <a:rPr lang="ja-JP" altLang="en-US" sz="2800" dirty="0" smtClean="0"/>
              <a:t>確認</a:t>
            </a:r>
            <a:r>
              <a:rPr lang="ja-JP" altLang="en-US" sz="2800" dirty="0"/>
              <a:t>すること</a:t>
            </a:r>
            <a:r>
              <a:rPr lang="ja-JP" altLang="en-US" sz="2800"/>
              <a:t>は</a:t>
            </a:r>
            <a:r>
              <a:rPr lang="ja-JP" altLang="en-US" sz="2800" smtClean="0"/>
              <a:t>できなかった</a:t>
            </a:r>
            <a:endParaRPr kumimoji="1" lang="en-US" altLang="ja-JP" sz="3600" dirty="0"/>
          </a:p>
          <a:p>
            <a:endParaRPr lang="en-US" altLang="ja-JP" sz="2800" dirty="0"/>
          </a:p>
          <a:p>
            <a:r>
              <a:rPr lang="ja-JP" altLang="en-US" sz="2800" dirty="0" smtClean="0"/>
              <a:t>・一概</a:t>
            </a:r>
            <a:r>
              <a:rPr lang="ja-JP" altLang="en-US" sz="2800" dirty="0"/>
              <a:t>には言えないが、擬人化広告における整合性をもたらす情報</a:t>
            </a:r>
            <a:r>
              <a:rPr lang="ja-JP" altLang="en-US" sz="2800" dirty="0" smtClean="0"/>
              <a:t>の</a:t>
            </a:r>
            <a:endParaRPr lang="en-US" altLang="ja-JP" sz="2800" dirty="0" smtClean="0"/>
          </a:p>
          <a:p>
            <a:r>
              <a:rPr lang="ja-JP" altLang="en-US" sz="2800" dirty="0" smtClean="0"/>
              <a:t>重要性</a:t>
            </a:r>
            <a:r>
              <a:rPr lang="ja-JP" altLang="en-US" sz="2800" dirty="0"/>
              <a:t>を示すこと</a:t>
            </a:r>
            <a:r>
              <a:rPr lang="ja-JP" altLang="en-US" sz="2800"/>
              <a:t>が</a:t>
            </a:r>
            <a:r>
              <a:rPr lang="ja-JP" altLang="en-US" sz="2800" smtClean="0"/>
              <a:t>できた</a:t>
            </a:r>
            <a:endParaRPr lang="en-US" altLang="ja-JP" sz="3600" dirty="0"/>
          </a:p>
        </p:txBody>
      </p:sp>
      <p:pic>
        <p:nvPicPr>
          <p:cNvPr id="9"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2" name="スライド番号プレースホルダー 1"/>
          <p:cNvSpPr>
            <a:spLocks noGrp="1"/>
          </p:cNvSpPr>
          <p:nvPr>
            <p:ph type="sldNum" sz="quarter" idx="12"/>
          </p:nvPr>
        </p:nvSpPr>
        <p:spPr/>
        <p:txBody>
          <a:bodyPr/>
          <a:lstStyle/>
          <a:p>
            <a:fld id="{A99D720A-4AD5-4DCF-885F-DE5297996123}" type="slidenum">
              <a:rPr lang="ja-JP" altLang="en-US" smtClean="0">
                <a:solidFill>
                  <a:prstClr val="white"/>
                </a:solidFill>
              </a:rPr>
              <a:pPr/>
              <a:t>51</a:t>
            </a:fld>
            <a:endParaRPr lang="ja-JP" altLang="en-US" dirty="0">
              <a:solidFill>
                <a:prstClr val="black">
                  <a:tint val="75000"/>
                </a:prstClr>
              </a:solidFill>
            </a:endParaRPr>
          </a:p>
        </p:txBody>
      </p:sp>
      <p:sp>
        <p:nvSpPr>
          <p:cNvPr id="3" name="角丸四角形 2"/>
          <p:cNvSpPr/>
          <p:nvPr/>
        </p:nvSpPr>
        <p:spPr>
          <a:xfrm>
            <a:off x="535112" y="2063559"/>
            <a:ext cx="11364686" cy="2802576"/>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4084359773"/>
      </p:ext>
    </p:extLst>
  </p:cSld>
  <p:clrMapOvr>
    <a:masterClrMapping/>
  </p:clrMapOvr>
  <p:transition spd="slow">
    <p:push dir="u"/>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152401" y="152400"/>
            <a:ext cx="3093076"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インプリケーション</a:t>
            </a:r>
            <a:endParaRPr lang="en-US" altLang="ja-JP" sz="2800" dirty="0"/>
          </a:p>
        </p:txBody>
      </p:sp>
      <p:sp>
        <p:nvSpPr>
          <p:cNvPr id="3" name="タイトル 1"/>
          <p:cNvSpPr txBox="1">
            <a:spLocks/>
          </p:cNvSpPr>
          <p:nvPr/>
        </p:nvSpPr>
        <p:spPr>
          <a:xfrm>
            <a:off x="152401" y="152400"/>
            <a:ext cx="3093076"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インプリケーション</a:t>
            </a:r>
            <a:endParaRPr lang="en-US" altLang="ja-JP" sz="2800" dirty="0"/>
          </a:p>
        </p:txBody>
      </p:sp>
      <p:sp>
        <p:nvSpPr>
          <p:cNvPr id="8" name="タイトル 1"/>
          <p:cNvSpPr txBox="1">
            <a:spLocks/>
          </p:cNvSpPr>
          <p:nvPr/>
        </p:nvSpPr>
        <p:spPr>
          <a:xfrm>
            <a:off x="2063374" y="1026312"/>
            <a:ext cx="8550147" cy="77273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a:t>実務的インプリケーション</a:t>
            </a:r>
            <a:endParaRPr lang="en-US" altLang="ja-JP" sz="1800" dirty="0" smtClean="0"/>
          </a:p>
        </p:txBody>
      </p:sp>
      <p:sp>
        <p:nvSpPr>
          <p:cNvPr id="9" name="テキスト ボックス 1"/>
          <p:cNvSpPr txBox="1"/>
          <p:nvPr/>
        </p:nvSpPr>
        <p:spPr>
          <a:xfrm>
            <a:off x="630412" y="2710766"/>
            <a:ext cx="11036060" cy="1938992"/>
          </a:xfrm>
          <a:prstGeom prst="rect">
            <a:avLst/>
          </a:prstGeom>
          <a:noFill/>
          <a:ln w="76200">
            <a:noFill/>
          </a:ln>
        </p:spPr>
        <p:txBody>
          <a:bodyPr wrap="square" rtlCol="0">
            <a:spAutoFit/>
          </a:bodyPr>
          <a:lstStyle/>
          <a:p>
            <a:r>
              <a:rPr lang="ja-JP" altLang="en-US" sz="2800"/>
              <a:t>・擬人化を広告</a:t>
            </a:r>
            <a:r>
              <a:rPr lang="ja-JP" altLang="en-US" sz="2800" smtClean="0"/>
              <a:t>で用いる</a:t>
            </a:r>
            <a:r>
              <a:rPr lang="ja-JP" altLang="en-US" sz="2800" dirty="0"/>
              <a:t>場合は、擬人化対象は商品など覚えてほしいものにする</a:t>
            </a:r>
            <a:r>
              <a:rPr lang="ja-JP" altLang="en-US" sz="2800"/>
              <a:t>と効果的と</a:t>
            </a:r>
            <a:r>
              <a:rPr lang="ja-JP" altLang="en-US" sz="2800" smtClean="0"/>
              <a:t>思われる</a:t>
            </a:r>
            <a:endParaRPr lang="ja-JP" altLang="en-US" sz="2800" dirty="0"/>
          </a:p>
          <a:p>
            <a:endParaRPr lang="en-US" altLang="ja-JP" sz="2800" dirty="0"/>
          </a:p>
          <a:p>
            <a:r>
              <a:rPr lang="ja-JP" altLang="en-US" sz="2800" dirty="0"/>
              <a:t>・非日常的な要素がある違和感の強い広告にすると効果的</a:t>
            </a:r>
            <a:r>
              <a:rPr lang="ja-JP" altLang="en-US" sz="2800"/>
              <a:t>で</a:t>
            </a:r>
            <a:r>
              <a:rPr lang="ja-JP" altLang="en-US" sz="2800" smtClean="0"/>
              <a:t>ある</a:t>
            </a:r>
            <a:endParaRPr lang="en-US" altLang="ja-JP" sz="3600" dirty="0"/>
          </a:p>
        </p:txBody>
      </p:sp>
      <p:pic>
        <p:nvPicPr>
          <p:cNvPr id="10"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2" name="スライド番号プレースホルダー 1"/>
          <p:cNvSpPr>
            <a:spLocks noGrp="1"/>
          </p:cNvSpPr>
          <p:nvPr>
            <p:ph type="sldNum" sz="quarter" idx="12"/>
          </p:nvPr>
        </p:nvSpPr>
        <p:spPr/>
        <p:txBody>
          <a:bodyPr/>
          <a:lstStyle/>
          <a:p>
            <a:fld id="{A99D720A-4AD5-4DCF-885F-DE5297996123}" type="slidenum">
              <a:rPr lang="ja-JP" altLang="en-US" smtClean="0">
                <a:solidFill>
                  <a:prstClr val="white"/>
                </a:solidFill>
              </a:rPr>
              <a:pPr/>
              <a:t>52</a:t>
            </a:fld>
            <a:endParaRPr lang="ja-JP" altLang="en-US" dirty="0">
              <a:solidFill>
                <a:prstClr val="black">
                  <a:tint val="75000"/>
                </a:prstClr>
              </a:solidFill>
            </a:endParaRPr>
          </a:p>
        </p:txBody>
      </p:sp>
      <p:sp>
        <p:nvSpPr>
          <p:cNvPr id="7" name="角丸四角形 6"/>
          <p:cNvSpPr/>
          <p:nvPr/>
        </p:nvSpPr>
        <p:spPr>
          <a:xfrm>
            <a:off x="502944" y="2313329"/>
            <a:ext cx="11163528" cy="2610755"/>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xmlns="" val="685540758"/>
      </p:ext>
    </p:extLst>
  </p:cSld>
  <p:clrMapOvr>
    <a:masterClrMapping/>
  </p:clrMapOvr>
  <p:transition spd="slow">
    <p:push dir="u"/>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1"/>
          <p:cNvSpPr txBox="1">
            <a:spLocks/>
          </p:cNvSpPr>
          <p:nvPr/>
        </p:nvSpPr>
        <p:spPr>
          <a:xfrm>
            <a:off x="152401" y="152400"/>
            <a:ext cx="3093076"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インプリケーション</a:t>
            </a:r>
            <a:endParaRPr lang="en-US" altLang="ja-JP" sz="2800" dirty="0"/>
          </a:p>
        </p:txBody>
      </p:sp>
      <p:sp>
        <p:nvSpPr>
          <p:cNvPr id="3" name="タイトル 1"/>
          <p:cNvSpPr txBox="1">
            <a:spLocks/>
          </p:cNvSpPr>
          <p:nvPr/>
        </p:nvSpPr>
        <p:spPr>
          <a:xfrm>
            <a:off x="152401" y="152400"/>
            <a:ext cx="3093076"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インプリケーション</a:t>
            </a:r>
            <a:endParaRPr lang="en-US" altLang="ja-JP" sz="2800" dirty="0"/>
          </a:p>
        </p:txBody>
      </p:sp>
      <p:sp>
        <p:nvSpPr>
          <p:cNvPr id="8" name="タイトル 1"/>
          <p:cNvSpPr txBox="1">
            <a:spLocks/>
          </p:cNvSpPr>
          <p:nvPr/>
        </p:nvSpPr>
        <p:spPr>
          <a:xfrm>
            <a:off x="740229" y="1638793"/>
            <a:ext cx="11451771" cy="422765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a:t>・擬人体と整合性をもたらす情報が繋がる</a:t>
            </a:r>
            <a:r>
              <a:rPr lang="ja-JP" altLang="en-US" sz="2800" smtClean="0"/>
              <a:t>理由は</a:t>
            </a:r>
            <a:r>
              <a:rPr lang="en-US" altLang="ja-JP" sz="2800" smtClean="0"/>
              <a:t> </a:t>
            </a:r>
            <a:r>
              <a:rPr lang="ja-JP" altLang="en-US" sz="2800" smtClean="0"/>
              <a:t>解明できなかった</a:t>
            </a:r>
            <a:endParaRPr lang="en-US" altLang="ja-JP" sz="2800" dirty="0"/>
          </a:p>
          <a:p>
            <a:endParaRPr lang="en-US" altLang="ja-JP" sz="2800" dirty="0"/>
          </a:p>
          <a:p>
            <a:r>
              <a:rPr lang="ja-JP" altLang="en-US" sz="2800" dirty="0"/>
              <a:t>・本研究では結果が</a:t>
            </a:r>
            <a:r>
              <a:rPr lang="ja-JP" altLang="en-US" sz="2800"/>
              <a:t>得られなかった</a:t>
            </a:r>
            <a:r>
              <a:rPr lang="ja-JP" altLang="en-US" sz="2800" smtClean="0"/>
              <a:t>ため</a:t>
            </a:r>
            <a:r>
              <a:rPr lang="en-US" altLang="ja-JP" sz="2800" smtClean="0"/>
              <a:t> </a:t>
            </a:r>
            <a:r>
              <a:rPr lang="ja-JP" altLang="en-US" sz="2800" smtClean="0"/>
              <a:t>今後</a:t>
            </a:r>
            <a:r>
              <a:rPr lang="ja-JP" altLang="en-US" sz="2800" dirty="0"/>
              <a:t>も研究が必要</a:t>
            </a:r>
            <a:r>
              <a:rPr lang="ja-JP" altLang="en-US" sz="2800"/>
              <a:t>で</a:t>
            </a:r>
            <a:r>
              <a:rPr lang="ja-JP" altLang="en-US" sz="2800" smtClean="0"/>
              <a:t>ある</a:t>
            </a:r>
            <a:endParaRPr lang="ja-JP" altLang="en-US" sz="2000" dirty="0"/>
          </a:p>
          <a:p>
            <a:endParaRPr lang="ja-JP" altLang="en-US" sz="2800" dirty="0"/>
          </a:p>
          <a:p>
            <a:pPr marL="0" lvl="1">
              <a:lnSpc>
                <a:spcPct val="90000"/>
              </a:lnSpc>
              <a:spcBef>
                <a:spcPct val="0"/>
              </a:spcBef>
            </a:pPr>
            <a:r>
              <a:rPr lang="ja-JP" altLang="en-US" sz="2800" dirty="0"/>
              <a:t>・他の動画でも検証する必要</a:t>
            </a:r>
            <a:r>
              <a:rPr lang="ja-JP" altLang="en-US" sz="2800"/>
              <a:t>が</a:t>
            </a:r>
            <a:r>
              <a:rPr lang="ja-JP" altLang="en-US" sz="2800" smtClean="0"/>
              <a:t>ある</a:t>
            </a:r>
            <a:endParaRPr lang="en-US" altLang="ja-JP" sz="2000" dirty="0"/>
          </a:p>
          <a:p>
            <a:pPr marL="0" lvl="1">
              <a:lnSpc>
                <a:spcPct val="90000"/>
              </a:lnSpc>
              <a:spcBef>
                <a:spcPct val="0"/>
              </a:spcBef>
            </a:pPr>
            <a:endParaRPr lang="en-US" altLang="ja-JP" sz="2800" dirty="0"/>
          </a:p>
          <a:p>
            <a:pPr marL="0" lvl="1">
              <a:lnSpc>
                <a:spcPct val="90000"/>
              </a:lnSpc>
              <a:spcBef>
                <a:spcPct val="0"/>
              </a:spcBef>
            </a:pPr>
            <a:r>
              <a:rPr lang="ja-JP" altLang="en-US" sz="2800" dirty="0"/>
              <a:t>・学生のみに調査を</a:t>
            </a:r>
            <a:r>
              <a:rPr lang="ja-JP" altLang="en-US" sz="2800"/>
              <a:t>行った</a:t>
            </a:r>
            <a:r>
              <a:rPr lang="ja-JP" altLang="en-US" sz="2800" smtClean="0"/>
              <a:t>ので</a:t>
            </a:r>
            <a:r>
              <a:rPr lang="en-US" altLang="ja-JP" sz="2800" smtClean="0"/>
              <a:t> </a:t>
            </a:r>
            <a:r>
              <a:rPr lang="ja-JP" altLang="en-US" sz="2800" smtClean="0"/>
              <a:t>もっと</a:t>
            </a:r>
            <a:r>
              <a:rPr lang="ja-JP" altLang="en-US" sz="2800" dirty="0"/>
              <a:t>幅広く調査する必要</a:t>
            </a:r>
            <a:r>
              <a:rPr lang="ja-JP" altLang="en-US" sz="2800"/>
              <a:t>が</a:t>
            </a:r>
            <a:r>
              <a:rPr lang="ja-JP" altLang="en-US" sz="2800" smtClean="0"/>
              <a:t>ある</a:t>
            </a:r>
            <a:endParaRPr lang="en-US" altLang="ja-JP" sz="2000" dirty="0"/>
          </a:p>
        </p:txBody>
      </p:sp>
      <p:pic>
        <p:nvPicPr>
          <p:cNvPr id="6"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2" name="スライド番号プレースホルダー 1"/>
          <p:cNvSpPr>
            <a:spLocks noGrp="1"/>
          </p:cNvSpPr>
          <p:nvPr>
            <p:ph type="sldNum" sz="quarter" idx="12"/>
          </p:nvPr>
        </p:nvSpPr>
        <p:spPr/>
        <p:txBody>
          <a:bodyPr/>
          <a:lstStyle/>
          <a:p>
            <a:fld id="{A99D720A-4AD5-4DCF-885F-DE5297996123}" type="slidenum">
              <a:rPr lang="ja-JP" altLang="en-US" smtClean="0">
                <a:solidFill>
                  <a:prstClr val="white"/>
                </a:solidFill>
              </a:rPr>
              <a:pPr/>
              <a:t>53</a:t>
            </a:fld>
            <a:endParaRPr lang="ja-JP" altLang="en-US" dirty="0">
              <a:solidFill>
                <a:prstClr val="black">
                  <a:tint val="75000"/>
                </a:prstClr>
              </a:solidFill>
            </a:endParaRPr>
          </a:p>
        </p:txBody>
      </p:sp>
      <p:sp>
        <p:nvSpPr>
          <p:cNvPr id="9" name="タイトル 1"/>
          <p:cNvSpPr txBox="1">
            <a:spLocks/>
          </p:cNvSpPr>
          <p:nvPr/>
        </p:nvSpPr>
        <p:spPr>
          <a:xfrm>
            <a:off x="4129439" y="799361"/>
            <a:ext cx="6696295" cy="96223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dirty="0" smtClean="0"/>
              <a:t>研究の限界</a:t>
            </a:r>
            <a:endParaRPr lang="en-US" altLang="ja-JP" dirty="0"/>
          </a:p>
          <a:p>
            <a:endParaRPr lang="en-US" altLang="ja-JP" sz="1600" dirty="0"/>
          </a:p>
        </p:txBody>
      </p:sp>
    </p:spTree>
    <p:extLst>
      <p:ext uri="{BB962C8B-B14F-4D97-AF65-F5344CB8AC3E}">
        <p14:creationId xmlns:p14="http://schemas.microsoft.com/office/powerpoint/2010/main" xmlns="" val="782467272"/>
      </p:ext>
    </p:extLst>
  </p:cSld>
  <p:clrMapOvr>
    <a:masterClrMapping/>
  </p:clrMapOvr>
  <p:transition spd="slow">
    <p:push dir="u"/>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r>
              <a:rPr kumimoji="1" lang="en-US" altLang="ja-JP" dirty="0" smtClean="0">
                <a:latin typeface="+mj-ea"/>
              </a:rPr>
              <a:t>URL</a:t>
            </a:r>
            <a:endParaRPr kumimoji="1" lang="ja-JP" altLang="en-US" dirty="0">
              <a:latin typeface="+mj-ea"/>
            </a:endParaRPr>
          </a:p>
        </p:txBody>
      </p:sp>
      <p:sp>
        <p:nvSpPr>
          <p:cNvPr id="3" name="正方形/長方形 2"/>
          <p:cNvSpPr/>
          <p:nvPr/>
        </p:nvSpPr>
        <p:spPr>
          <a:xfrm>
            <a:off x="390658" y="1413311"/>
            <a:ext cx="14212445" cy="5632311"/>
          </a:xfrm>
          <a:prstGeom prst="rect">
            <a:avLst/>
          </a:prstGeom>
        </p:spPr>
        <p:txBody>
          <a:bodyPr wrap="square">
            <a:spAutoFit/>
          </a:bodyPr>
          <a:lstStyle/>
          <a:p>
            <a:pPr fontAlgn="base"/>
            <a:r>
              <a:rPr lang="ja-JP" altLang="ja-JP" dirty="0">
                <a:solidFill>
                  <a:srgbClr val="000000"/>
                </a:solidFill>
                <a:latin typeface="+mn-ea"/>
              </a:rPr>
              <a:t>・関沢英彦 （2012)　『父さんは犬-広告における擬人化』,「コミュニケーション科学」 (35,19-47) 　</a:t>
            </a:r>
            <a:r>
              <a:rPr lang="ja-JP" altLang="ja-JP" dirty="0">
                <a:solidFill>
                  <a:srgbClr val="FFFFFF"/>
                </a:solidFill>
                <a:latin typeface="+mn-ea"/>
              </a:rPr>
              <a:t>​</a:t>
            </a:r>
          </a:p>
          <a:p>
            <a:pPr fontAlgn="base"/>
            <a:r>
              <a:rPr lang="ja-JP" altLang="ja-JP" dirty="0">
                <a:solidFill>
                  <a:srgbClr val="000000"/>
                </a:solidFill>
                <a:latin typeface="+mn-ea"/>
              </a:rPr>
              <a:t>・大澤博隆（2008）『物体の擬人化を利用した情報提示手法の提案と評価』,大澤氏の博士論文</a:t>
            </a:r>
            <a:r>
              <a:rPr lang="ja-JP" altLang="ja-JP" dirty="0" smtClean="0">
                <a:solidFill>
                  <a:srgbClr val="000000"/>
                </a:solidFill>
                <a:latin typeface="+mn-ea"/>
              </a:rPr>
              <a:t>より</a:t>
            </a:r>
            <a:endParaRPr lang="en-US" altLang="ja-JP" dirty="0">
              <a:solidFill>
                <a:srgbClr val="000000"/>
              </a:solidFill>
              <a:latin typeface="+mn-ea"/>
            </a:endParaRPr>
          </a:p>
          <a:p>
            <a:pPr fontAlgn="base"/>
            <a:r>
              <a:rPr lang="ja-JP" altLang="en-US" dirty="0">
                <a:latin typeface="+mn-ea"/>
              </a:rPr>
              <a:t>・</a:t>
            </a:r>
            <a:r>
              <a:rPr lang="ja-JP" altLang="ja-JP" dirty="0" smtClean="0">
                <a:latin typeface="+mn-ea"/>
              </a:rPr>
              <a:t>鈴木</a:t>
            </a:r>
            <a:r>
              <a:rPr lang="ja-JP" altLang="ja-JP" dirty="0">
                <a:latin typeface="+mn-ea"/>
              </a:rPr>
              <a:t>聡,山田誠二（2005)『擬人化エージェントによるオーバーハードコミュニケーションのユーザの態度への影響』,​</a:t>
            </a:r>
          </a:p>
          <a:p>
            <a:pPr fontAlgn="base"/>
            <a:r>
              <a:rPr lang="ja-JP" altLang="ja-JP" dirty="0">
                <a:latin typeface="+mn-ea"/>
              </a:rPr>
              <a:t>　「情報処理学会論文誌」（46,1093-1100）  </a:t>
            </a:r>
            <a:r>
              <a:rPr lang="ja-JP" altLang="ja-JP" dirty="0" smtClean="0">
                <a:latin typeface="+mn-ea"/>
              </a:rPr>
              <a:t>​</a:t>
            </a:r>
            <a:endParaRPr lang="en-US" altLang="ja-JP" dirty="0" smtClean="0">
              <a:latin typeface="+mn-ea"/>
            </a:endParaRPr>
          </a:p>
          <a:p>
            <a:pPr fontAlgn="base"/>
            <a:r>
              <a:rPr lang="ja-JP" altLang="en-US" dirty="0" smtClean="0">
                <a:solidFill>
                  <a:srgbClr val="000000"/>
                </a:solidFill>
                <a:latin typeface="+mn-ea"/>
              </a:rPr>
              <a:t>・</a:t>
            </a:r>
            <a:r>
              <a:rPr lang="ja-JP" altLang="en-US" dirty="0">
                <a:latin typeface="+mn-ea"/>
              </a:rPr>
              <a:t>木村知</a:t>
            </a:r>
            <a:r>
              <a:rPr lang="ja-JP" altLang="en-US" dirty="0" smtClean="0">
                <a:latin typeface="+mn-ea"/>
              </a:rPr>
              <a:t>裕</a:t>
            </a:r>
            <a:r>
              <a:rPr lang="en-US" altLang="ja-JP" dirty="0" smtClean="0">
                <a:latin typeface="+mn-ea"/>
              </a:rPr>
              <a:t>,</a:t>
            </a:r>
            <a:r>
              <a:rPr lang="ja-JP" altLang="en-US" dirty="0" smtClean="0">
                <a:latin typeface="+mn-ea"/>
              </a:rPr>
              <a:t>井口弘和（</a:t>
            </a:r>
            <a:r>
              <a:rPr lang="en-US" altLang="ja-JP" dirty="0" smtClean="0">
                <a:latin typeface="+mn-ea"/>
              </a:rPr>
              <a:t>2014</a:t>
            </a:r>
            <a:r>
              <a:rPr lang="ja-JP" altLang="en-US" dirty="0" smtClean="0">
                <a:latin typeface="+mn-ea"/>
              </a:rPr>
              <a:t>）</a:t>
            </a:r>
            <a:r>
              <a:rPr lang="en-US" altLang="ja-JP" dirty="0" smtClean="0">
                <a:solidFill>
                  <a:srgbClr val="000000"/>
                </a:solidFill>
                <a:latin typeface="+mn-ea"/>
              </a:rPr>
              <a:t>『</a:t>
            </a:r>
            <a:r>
              <a:rPr lang="ja-JP" altLang="en-US" dirty="0" smtClean="0">
                <a:latin typeface="+mn-ea"/>
              </a:rPr>
              <a:t>乗用車</a:t>
            </a:r>
            <a:r>
              <a:rPr lang="ja-JP" altLang="en-US" dirty="0">
                <a:latin typeface="+mn-ea"/>
              </a:rPr>
              <a:t>デザインにおける表情印象と形状特性の</a:t>
            </a:r>
            <a:r>
              <a:rPr lang="ja-JP" altLang="en-US" dirty="0" smtClean="0">
                <a:latin typeface="+mn-ea"/>
              </a:rPr>
              <a:t>研究</a:t>
            </a:r>
            <a:r>
              <a:rPr lang="en-US" altLang="ja-JP" dirty="0" smtClean="0">
                <a:latin typeface="+mn-ea"/>
              </a:rPr>
              <a:t>』</a:t>
            </a:r>
            <a:r>
              <a:rPr lang="ja-JP" altLang="en-US" dirty="0" smtClean="0">
                <a:latin typeface="+mn-ea"/>
              </a:rPr>
              <a:t>「人間工学</a:t>
            </a:r>
            <a:r>
              <a:rPr lang="ja-JP" altLang="en-US" dirty="0">
                <a:latin typeface="+mn-ea"/>
              </a:rPr>
              <a:t>」</a:t>
            </a:r>
            <a:r>
              <a:rPr lang="ja-JP" altLang="en-US" dirty="0" smtClean="0">
                <a:latin typeface="+mn-ea"/>
              </a:rPr>
              <a:t>（</a:t>
            </a:r>
            <a:r>
              <a:rPr lang="en-US" altLang="ja-JP" dirty="0" smtClean="0">
                <a:latin typeface="+mn-ea"/>
              </a:rPr>
              <a:t>50,S184-S185</a:t>
            </a:r>
            <a:r>
              <a:rPr lang="ja-JP" altLang="en-US" dirty="0" smtClean="0">
                <a:latin typeface="+mn-ea"/>
              </a:rPr>
              <a:t>）</a:t>
            </a:r>
            <a:r>
              <a:rPr lang="ja-JP" altLang="ja-JP" dirty="0">
                <a:solidFill>
                  <a:srgbClr val="000000"/>
                </a:solidFill>
                <a:latin typeface="+mn-ea"/>
              </a:rPr>
              <a:t>　　</a:t>
            </a:r>
            <a:r>
              <a:rPr lang="ja-JP" altLang="ja-JP" dirty="0">
                <a:solidFill>
                  <a:srgbClr val="FFFFFF"/>
                </a:solidFill>
                <a:latin typeface="+mn-ea"/>
              </a:rPr>
              <a:t>​</a:t>
            </a:r>
          </a:p>
          <a:p>
            <a:pPr fontAlgn="base"/>
            <a:r>
              <a:rPr lang="ja-JP" altLang="ja-JP" dirty="0" smtClean="0">
                <a:solidFill>
                  <a:srgbClr val="000000"/>
                </a:solidFill>
                <a:latin typeface="+mn-ea"/>
              </a:rPr>
              <a:t>・横田</a:t>
            </a:r>
            <a:r>
              <a:rPr lang="ja-JP" altLang="ja-JP" dirty="0">
                <a:solidFill>
                  <a:srgbClr val="000000"/>
                </a:solidFill>
                <a:latin typeface="+mn-ea"/>
              </a:rPr>
              <a:t>澄司 (2008) 『アルコール飲料と消費者心理　精神分析的アプローチ』,「日本醸造協会雑誌」（76,292-295）</a:t>
            </a:r>
            <a:r>
              <a:rPr lang="ja-JP" altLang="ja-JP" dirty="0">
                <a:solidFill>
                  <a:srgbClr val="FFFFFF"/>
                </a:solidFill>
                <a:latin typeface="+mn-ea"/>
              </a:rPr>
              <a:t>​</a:t>
            </a:r>
          </a:p>
          <a:p>
            <a:pPr fontAlgn="base"/>
            <a:r>
              <a:rPr lang="ja-JP" altLang="ja-JP" dirty="0">
                <a:solidFill>
                  <a:srgbClr val="000000"/>
                </a:solidFill>
                <a:latin typeface="+mn-ea"/>
              </a:rPr>
              <a:t>・坂東昌子,山下芳樹,上田倫也,石尾広武,川村康文,前直弘（2010）『擬人化と体験学習』</a:t>
            </a:r>
            <a:r>
              <a:rPr lang="ja-JP" altLang="ja-JP" dirty="0" smtClean="0">
                <a:solidFill>
                  <a:srgbClr val="000000"/>
                </a:solidFill>
                <a:latin typeface="+mn-ea"/>
              </a:rPr>
              <a:t>,</a:t>
            </a:r>
            <a:endParaRPr lang="en-US" altLang="ja-JP" dirty="0" smtClean="0">
              <a:solidFill>
                <a:srgbClr val="000000"/>
              </a:solidFill>
              <a:latin typeface="+mn-ea"/>
            </a:endParaRPr>
          </a:p>
          <a:p>
            <a:pPr fontAlgn="base"/>
            <a:r>
              <a:rPr lang="ja-JP" altLang="en-US" dirty="0">
                <a:solidFill>
                  <a:srgbClr val="000000"/>
                </a:solidFill>
                <a:latin typeface="+mn-ea"/>
              </a:rPr>
              <a:t>　</a:t>
            </a:r>
            <a:r>
              <a:rPr lang="ja-JP" altLang="ja-JP" dirty="0" smtClean="0">
                <a:solidFill>
                  <a:srgbClr val="000000"/>
                </a:solidFill>
                <a:latin typeface="+mn-ea"/>
              </a:rPr>
              <a:t>「</a:t>
            </a:r>
            <a:r>
              <a:rPr lang="ja-JP" altLang="ja-JP" dirty="0">
                <a:solidFill>
                  <a:srgbClr val="000000"/>
                </a:solidFill>
                <a:latin typeface="+mn-ea"/>
              </a:rPr>
              <a:t>京都大学高等教育研究」（16巻,16-49）</a:t>
            </a:r>
            <a:r>
              <a:rPr lang="ja-JP" altLang="ja-JP" dirty="0">
                <a:solidFill>
                  <a:srgbClr val="FFFFFF"/>
                </a:solidFill>
                <a:latin typeface="+mn-ea"/>
              </a:rPr>
              <a:t>​</a:t>
            </a:r>
          </a:p>
          <a:p>
            <a:r>
              <a:rPr lang="ja-JP" altLang="en-US" dirty="0" smtClean="0">
                <a:latin typeface="+mn-ea"/>
              </a:rPr>
              <a:t>・</a:t>
            </a:r>
            <a:r>
              <a:rPr lang="ja-JP" altLang="en-US" dirty="0">
                <a:latin typeface="+mn-ea"/>
              </a:rPr>
              <a:t>金井</a:t>
            </a:r>
            <a:r>
              <a:rPr lang="ja-JP" altLang="en-US" dirty="0" smtClean="0">
                <a:latin typeface="+mn-ea"/>
              </a:rPr>
              <a:t>明人（</a:t>
            </a:r>
            <a:r>
              <a:rPr lang="en-US" altLang="ja-JP" dirty="0" smtClean="0">
                <a:latin typeface="+mn-ea"/>
              </a:rPr>
              <a:t>2005</a:t>
            </a:r>
            <a:r>
              <a:rPr lang="ja-JP" altLang="en-US" dirty="0" smtClean="0">
                <a:latin typeface="+mn-ea"/>
              </a:rPr>
              <a:t>）</a:t>
            </a:r>
            <a:r>
              <a:rPr lang="en-US" altLang="ja-JP" dirty="0" smtClean="0">
                <a:latin typeface="+mn-ea"/>
              </a:rPr>
              <a:t>『</a:t>
            </a:r>
            <a:r>
              <a:rPr lang="ja-JP" altLang="en-US" dirty="0" smtClean="0">
                <a:latin typeface="+mn-ea"/>
              </a:rPr>
              <a:t>映像</a:t>
            </a:r>
            <a:r>
              <a:rPr lang="ja-JP" altLang="en-US" dirty="0">
                <a:latin typeface="+mn-ea"/>
              </a:rPr>
              <a:t>の認知における違和感とその</a:t>
            </a:r>
            <a:r>
              <a:rPr lang="ja-JP" altLang="en-US" dirty="0" smtClean="0">
                <a:latin typeface="+mn-ea"/>
              </a:rPr>
              <a:t>構成</a:t>
            </a:r>
            <a:r>
              <a:rPr lang="en-US" altLang="ja-JP" dirty="0" smtClean="0">
                <a:latin typeface="+mn-ea"/>
              </a:rPr>
              <a:t>』</a:t>
            </a:r>
            <a:r>
              <a:rPr lang="ja-JP" altLang="en-US" dirty="0" smtClean="0">
                <a:latin typeface="+mn-ea"/>
              </a:rPr>
              <a:t> </a:t>
            </a:r>
            <a:r>
              <a:rPr lang="en-US" altLang="ja-JP" dirty="0" smtClean="0">
                <a:latin typeface="+mn-ea"/>
              </a:rPr>
              <a:t>,</a:t>
            </a:r>
            <a:r>
              <a:rPr lang="ja-JP" altLang="en-US" dirty="0" smtClean="0">
                <a:latin typeface="+mn-ea"/>
              </a:rPr>
              <a:t>「</a:t>
            </a:r>
            <a:r>
              <a:rPr lang="zh-CN" altLang="en-US" dirty="0" smtClean="0">
                <a:latin typeface="+mn-ea"/>
              </a:rPr>
              <a:t>人工</a:t>
            </a:r>
            <a:r>
              <a:rPr lang="zh-CN" altLang="en-US" dirty="0">
                <a:latin typeface="+mn-ea"/>
              </a:rPr>
              <a:t>知能学会全国大会論</a:t>
            </a:r>
            <a:r>
              <a:rPr lang="zh-CN" altLang="en-US" dirty="0" smtClean="0">
                <a:latin typeface="+mn-ea"/>
              </a:rPr>
              <a:t>文集</a:t>
            </a:r>
            <a:r>
              <a:rPr lang="ja-JP" altLang="en-US" dirty="0" smtClean="0">
                <a:latin typeface="+mn-ea"/>
              </a:rPr>
              <a:t>」</a:t>
            </a:r>
            <a:r>
              <a:rPr lang="en-US" altLang="ja-JP" dirty="0" smtClean="0">
                <a:latin typeface="+mn-ea"/>
              </a:rPr>
              <a:t>(</a:t>
            </a:r>
            <a:r>
              <a:rPr lang="en-US" altLang="zh-CN" dirty="0" smtClean="0">
                <a:latin typeface="+mn-ea"/>
              </a:rPr>
              <a:t>JSAI05(0</a:t>
            </a:r>
            <a:r>
              <a:rPr lang="en-US" altLang="zh-CN" dirty="0">
                <a:latin typeface="+mn-ea"/>
              </a:rPr>
              <a:t>), </a:t>
            </a:r>
            <a:r>
              <a:rPr lang="en-US" altLang="zh-CN" dirty="0" smtClean="0">
                <a:latin typeface="+mn-ea"/>
              </a:rPr>
              <a:t>257-257)</a:t>
            </a:r>
          </a:p>
          <a:p>
            <a:pPr fontAlgn="base"/>
            <a:r>
              <a:rPr lang="ja-JP" altLang="en-US" dirty="0">
                <a:solidFill>
                  <a:srgbClr val="000000"/>
                </a:solidFill>
                <a:latin typeface="+mn-ea"/>
              </a:rPr>
              <a:t>・嶋村和恵（</a:t>
            </a:r>
            <a:r>
              <a:rPr lang="en-US" altLang="ja-JP" dirty="0">
                <a:solidFill>
                  <a:srgbClr val="000000"/>
                </a:solidFill>
                <a:latin typeface="+mn-ea"/>
              </a:rPr>
              <a:t>2011</a:t>
            </a:r>
            <a:r>
              <a:rPr lang="ja-JP" altLang="en-US" dirty="0">
                <a:solidFill>
                  <a:srgbClr val="000000"/>
                </a:solidFill>
                <a:latin typeface="+mn-ea"/>
              </a:rPr>
              <a:t>）</a:t>
            </a:r>
            <a:r>
              <a:rPr lang="en-US" altLang="ja-JP" dirty="0">
                <a:solidFill>
                  <a:srgbClr val="000000"/>
                </a:solidFill>
                <a:latin typeface="+mn-ea"/>
              </a:rPr>
              <a:t>『</a:t>
            </a:r>
            <a:r>
              <a:rPr lang="ja-JP" altLang="en-US" dirty="0">
                <a:solidFill>
                  <a:srgbClr val="000000"/>
                </a:solidFill>
                <a:latin typeface="+mn-ea"/>
              </a:rPr>
              <a:t>新しい広告</a:t>
            </a:r>
            <a:r>
              <a:rPr lang="en-US" altLang="ja-JP" dirty="0">
                <a:solidFill>
                  <a:srgbClr val="000000"/>
                </a:solidFill>
                <a:latin typeface="+mn-ea"/>
              </a:rPr>
              <a:t>』(</a:t>
            </a:r>
            <a:r>
              <a:rPr lang="ja-JP" altLang="en-US" dirty="0">
                <a:solidFill>
                  <a:srgbClr val="000000"/>
                </a:solidFill>
                <a:latin typeface="+mn-ea"/>
              </a:rPr>
              <a:t>電通</a:t>
            </a:r>
            <a:r>
              <a:rPr lang="en-US" altLang="ja-JP" dirty="0">
                <a:solidFill>
                  <a:srgbClr val="000000"/>
                </a:solidFill>
                <a:latin typeface="+mn-ea"/>
              </a:rPr>
              <a:t>)</a:t>
            </a:r>
          </a:p>
          <a:p>
            <a:pPr fontAlgn="base"/>
            <a:r>
              <a:rPr lang="ja-JP" altLang="en-US" dirty="0">
                <a:solidFill>
                  <a:srgbClr val="000000"/>
                </a:solidFill>
                <a:latin typeface="+mn-ea"/>
              </a:rPr>
              <a:t>・陸川和男（</a:t>
            </a:r>
            <a:r>
              <a:rPr lang="en-US" altLang="ja-JP" dirty="0">
                <a:solidFill>
                  <a:srgbClr val="000000"/>
                </a:solidFill>
                <a:latin typeface="+mn-ea"/>
              </a:rPr>
              <a:t>2002</a:t>
            </a:r>
            <a:r>
              <a:rPr lang="ja-JP" altLang="en-US" dirty="0">
                <a:solidFill>
                  <a:srgbClr val="000000"/>
                </a:solidFill>
                <a:latin typeface="+mn-ea"/>
              </a:rPr>
              <a:t>）</a:t>
            </a:r>
            <a:r>
              <a:rPr lang="en-US" altLang="ja-JP" dirty="0">
                <a:solidFill>
                  <a:srgbClr val="000000"/>
                </a:solidFill>
                <a:latin typeface="+mn-ea"/>
              </a:rPr>
              <a:t>『</a:t>
            </a:r>
            <a:r>
              <a:rPr lang="ja-JP" altLang="en-US" dirty="0">
                <a:solidFill>
                  <a:srgbClr val="000000"/>
                </a:solidFill>
                <a:latin typeface="+mn-ea"/>
              </a:rPr>
              <a:t>図解でわかる　キャラクターマーケティング</a:t>
            </a:r>
            <a:r>
              <a:rPr lang="en-US" altLang="ja-JP" dirty="0">
                <a:solidFill>
                  <a:srgbClr val="000000"/>
                </a:solidFill>
                <a:latin typeface="+mn-ea"/>
              </a:rPr>
              <a:t>』</a:t>
            </a:r>
            <a:r>
              <a:rPr lang="ja-JP" altLang="en-US" dirty="0">
                <a:solidFill>
                  <a:srgbClr val="000000"/>
                </a:solidFill>
                <a:latin typeface="+mn-ea"/>
              </a:rPr>
              <a:t>（日本能率協会マネジメントセンター）</a:t>
            </a:r>
            <a:endParaRPr lang="en-US" altLang="ja-JP" dirty="0">
              <a:solidFill>
                <a:srgbClr val="000000"/>
              </a:solidFill>
              <a:latin typeface="+mn-ea"/>
            </a:endParaRPr>
          </a:p>
          <a:p>
            <a:r>
              <a:rPr lang="ja-JP" altLang="en-US" dirty="0">
                <a:solidFill>
                  <a:srgbClr val="000000"/>
                </a:solidFill>
                <a:latin typeface="+mn-ea"/>
              </a:rPr>
              <a:t>・</a:t>
            </a:r>
            <a:r>
              <a:rPr lang="ja-JP" altLang="en-US" dirty="0">
                <a:latin typeface="+mn-ea"/>
              </a:rPr>
              <a:t>横井博一</a:t>
            </a:r>
            <a:r>
              <a:rPr lang="en-US" altLang="ja-JP" dirty="0">
                <a:latin typeface="+mn-ea"/>
              </a:rPr>
              <a:t>,</a:t>
            </a:r>
            <a:r>
              <a:rPr lang="ja-JP" altLang="en-US" dirty="0">
                <a:latin typeface="+mn-ea"/>
              </a:rPr>
              <a:t>久間英樹（</a:t>
            </a:r>
            <a:r>
              <a:rPr lang="en-US" altLang="ja-JP" dirty="0">
                <a:latin typeface="+mn-ea"/>
              </a:rPr>
              <a:t>1987</a:t>
            </a:r>
            <a:r>
              <a:rPr lang="ja-JP" altLang="en-US" dirty="0">
                <a:latin typeface="+mn-ea"/>
              </a:rPr>
              <a:t>）</a:t>
            </a:r>
            <a:r>
              <a:rPr lang="en-US" altLang="ja-JP" dirty="0">
                <a:latin typeface="+mn-ea"/>
              </a:rPr>
              <a:t>『</a:t>
            </a:r>
            <a:r>
              <a:rPr lang="ja-JP" altLang="en-US" dirty="0">
                <a:latin typeface="+mn-ea"/>
              </a:rPr>
              <a:t>短期記憶の連続時間モデルに基づいた文字列の最適提示速度</a:t>
            </a:r>
            <a:r>
              <a:rPr lang="en-US" altLang="ja-JP" dirty="0">
                <a:latin typeface="+mn-ea"/>
              </a:rPr>
              <a:t>』,</a:t>
            </a:r>
          </a:p>
          <a:p>
            <a:r>
              <a:rPr lang="ja-JP" altLang="en-US" dirty="0">
                <a:latin typeface="+mn-ea"/>
              </a:rPr>
              <a:t> 「電子情報通信学会論文誌 </a:t>
            </a:r>
            <a:r>
              <a:rPr lang="en-US" altLang="ja-JP" dirty="0">
                <a:latin typeface="+mn-ea"/>
              </a:rPr>
              <a:t>D </a:t>
            </a:r>
            <a:r>
              <a:rPr lang="ja-JP" altLang="en-US" dirty="0">
                <a:latin typeface="+mn-ea"/>
              </a:rPr>
              <a:t>情報・システム」 （</a:t>
            </a:r>
            <a:r>
              <a:rPr lang="en-US" altLang="ja-JP" dirty="0">
                <a:latin typeface="+mn-ea"/>
              </a:rPr>
              <a:t>70, p2327-2337</a:t>
            </a:r>
            <a:r>
              <a:rPr lang="ja-JP" altLang="en-US" dirty="0">
                <a:latin typeface="+mn-ea"/>
              </a:rPr>
              <a:t>）</a:t>
            </a:r>
            <a:endParaRPr lang="en-US" altLang="ja-JP" dirty="0">
              <a:latin typeface="+mn-ea"/>
            </a:endParaRPr>
          </a:p>
          <a:p>
            <a:endParaRPr lang="en-US" altLang="ja-JP" dirty="0">
              <a:solidFill>
                <a:srgbClr val="000000"/>
              </a:solidFill>
              <a:latin typeface="+mn-ea"/>
            </a:endParaRPr>
          </a:p>
          <a:p>
            <a:pPr fontAlgn="base"/>
            <a:r>
              <a:rPr lang="ja-JP" altLang="en-US" dirty="0">
                <a:solidFill>
                  <a:srgbClr val="000000"/>
                </a:solidFill>
                <a:latin typeface="+mn-ea"/>
              </a:rPr>
              <a:t>・ライブドアニュース　</a:t>
            </a:r>
            <a:r>
              <a:rPr lang="en-US" altLang="ja-JP" dirty="0">
                <a:solidFill>
                  <a:srgbClr val="000000"/>
                </a:solidFill>
                <a:latin typeface="+mn-ea"/>
              </a:rPr>
              <a:t>http://news.livedoor.com/article/detail/10113797/</a:t>
            </a:r>
          </a:p>
          <a:p>
            <a:pPr fontAlgn="base"/>
            <a:r>
              <a:rPr lang="ja-JP" altLang="en-US" dirty="0">
                <a:solidFill>
                  <a:srgbClr val="000000"/>
                </a:solidFill>
                <a:latin typeface="+mn-ea"/>
              </a:rPr>
              <a:t>・オリコン日本顧客満足度ランキングニュース 　</a:t>
            </a:r>
            <a:r>
              <a:rPr lang="ja-JP" altLang="en-US" dirty="0">
                <a:latin typeface="+mn-ea"/>
              </a:rPr>
              <a:t>http://life.oricon.co.jp/rank_provider/news/2032322/</a:t>
            </a:r>
            <a:endParaRPr lang="en-US" altLang="ja-JP" dirty="0">
              <a:solidFill>
                <a:srgbClr val="000000"/>
              </a:solidFill>
              <a:latin typeface="+mn-ea"/>
            </a:endParaRPr>
          </a:p>
          <a:p>
            <a:pPr fontAlgn="base"/>
            <a:r>
              <a:rPr lang="ja-JP" altLang="en-US" dirty="0">
                <a:solidFill>
                  <a:srgbClr val="000000"/>
                </a:solidFill>
                <a:latin typeface="+mn-ea"/>
              </a:rPr>
              <a:t>・マイナビニュース　</a:t>
            </a:r>
            <a:r>
              <a:rPr lang="en-US" altLang="ja-JP" dirty="0">
                <a:latin typeface="+mn-ea"/>
              </a:rPr>
              <a:t>http://news.mynavi.jp/articles/2014/07/22/mini/</a:t>
            </a:r>
            <a:endParaRPr lang="en-US" altLang="ja-JP" dirty="0">
              <a:solidFill>
                <a:srgbClr val="000000"/>
              </a:solidFill>
              <a:latin typeface="+mn-ea"/>
            </a:endParaRPr>
          </a:p>
          <a:p>
            <a:pPr fontAlgn="base"/>
            <a:r>
              <a:rPr lang="ja-JP" altLang="en-US" dirty="0">
                <a:solidFill>
                  <a:srgbClr val="000000"/>
                </a:solidFill>
                <a:latin typeface="+mn-ea"/>
              </a:rPr>
              <a:t>・</a:t>
            </a:r>
            <a:r>
              <a:rPr lang="en-US" altLang="ja-JP" dirty="0">
                <a:solidFill>
                  <a:srgbClr val="000000"/>
                </a:solidFill>
                <a:latin typeface="+mn-ea"/>
              </a:rPr>
              <a:t>Yahoo!</a:t>
            </a:r>
            <a:r>
              <a:rPr lang="ja-JP" altLang="en-US" dirty="0">
                <a:solidFill>
                  <a:srgbClr val="000000"/>
                </a:solidFill>
                <a:latin typeface="+mn-ea"/>
              </a:rPr>
              <a:t>ニュース　</a:t>
            </a:r>
            <a:r>
              <a:rPr lang="en-US" altLang="ja-JP" dirty="0">
                <a:latin typeface="+mn-ea"/>
              </a:rPr>
              <a:t>http://headlines.yahoo.co.jp/hl?a=20151002-00000003-withnews-sci</a:t>
            </a:r>
            <a:endParaRPr lang="en-US" altLang="ja-JP" dirty="0">
              <a:solidFill>
                <a:srgbClr val="000000"/>
              </a:solidFill>
              <a:latin typeface="+mn-ea"/>
            </a:endParaRPr>
          </a:p>
          <a:p>
            <a:pPr fontAlgn="base"/>
            <a:r>
              <a:rPr lang="ja-JP" altLang="ja-JP" dirty="0">
                <a:solidFill>
                  <a:srgbClr val="000000"/>
                </a:solidFill>
                <a:latin typeface="+mn-ea"/>
              </a:rPr>
              <a:t>・刀剣乱舞　公式サイト http://www.dmm.com/netgame/feature/tohken.html</a:t>
            </a:r>
            <a:r>
              <a:rPr lang="ja-JP" altLang="ja-JP" dirty="0">
                <a:solidFill>
                  <a:srgbClr val="FFFFFF"/>
                </a:solidFill>
                <a:latin typeface="+mn-ea"/>
              </a:rPr>
              <a:t>​</a:t>
            </a:r>
          </a:p>
          <a:p>
            <a:endParaRPr lang="ja-JP" altLang="en-US" dirty="0"/>
          </a:p>
        </p:txBody>
      </p:sp>
      <p:pic>
        <p:nvPicPr>
          <p:cNvPr id="7"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54</a:t>
            </a:fld>
            <a:endParaRPr kumimoji="1" lang="ja-JP" altLang="en-US" dirty="0">
              <a:solidFill>
                <a:schemeClr val="bg1"/>
              </a:solidFill>
            </a:endParaRPr>
          </a:p>
        </p:txBody>
      </p:sp>
    </p:spTree>
    <p:extLst>
      <p:ext uri="{BB962C8B-B14F-4D97-AF65-F5344CB8AC3E}">
        <p14:creationId xmlns:p14="http://schemas.microsoft.com/office/powerpoint/2010/main" xmlns="" val="1434653345"/>
      </p:ext>
    </p:extLst>
  </p:cSld>
  <p:clrMapOvr>
    <a:masterClrMapping/>
  </p:clrMapOvr>
  <p:transition spd="slow">
    <p:push dir="u"/>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418301"/>
            <a:ext cx="12192000" cy="1325563"/>
          </a:xfrm>
          <a:effectLst/>
        </p:spPr>
        <p:txBody>
          <a:bodyPr/>
          <a:lstStyle/>
          <a:p>
            <a:pPr algn="ctr"/>
            <a:r>
              <a:rPr kumimoji="1" lang="ja-JP" altLang="en-US" dirty="0" smtClean="0"/>
              <a:t>ご静聴ありがとうございました！</a:t>
            </a:r>
            <a:endParaRPr kumimoji="1" lang="ja-JP" altLang="en-US" dirty="0"/>
          </a:p>
        </p:txBody>
      </p:sp>
      <p:pic>
        <p:nvPicPr>
          <p:cNvPr id="9" name="図 8"/>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8492096" y="3743864"/>
            <a:ext cx="3699904" cy="3114136"/>
          </a:xfrm>
          <a:prstGeom prst="rect">
            <a:avLst/>
          </a:prstGeom>
        </p:spPr>
      </p:pic>
    </p:spTree>
    <p:extLst>
      <p:ext uri="{BB962C8B-B14F-4D97-AF65-F5344CB8AC3E}">
        <p14:creationId xmlns:p14="http://schemas.microsoft.com/office/powerpoint/2010/main" xmlns="" val="3002769766"/>
      </p:ext>
    </p:extLst>
  </p:cSld>
  <p:clrMapOvr>
    <a:masterClrMapping/>
  </p:clrMapOvr>
  <p:transition spd="slow">
    <p:push dir="u"/>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A99D720A-4AD5-4DCF-885F-DE5297996123}" type="slidenum">
              <a:rPr kumimoji="1" lang="ja-JP" altLang="en-US" smtClean="0"/>
              <a:pPr/>
              <a:t>56</a:t>
            </a:fld>
            <a:endParaRPr kumimoji="1" lang="ja-JP" altLang="en-US"/>
          </a:p>
        </p:txBody>
      </p:sp>
      <p:grpSp>
        <p:nvGrpSpPr>
          <p:cNvPr id="5" name="グループ化 1"/>
          <p:cNvGrpSpPr/>
          <p:nvPr/>
        </p:nvGrpSpPr>
        <p:grpSpPr>
          <a:xfrm>
            <a:off x="2072117" y="437205"/>
            <a:ext cx="6867968" cy="1397838"/>
            <a:chOff x="1164842" y="2823856"/>
            <a:chExt cx="6867968" cy="1397838"/>
          </a:xfrm>
        </p:grpSpPr>
        <p:grpSp>
          <p:nvGrpSpPr>
            <p:cNvPr id="6" name="グループ化 2"/>
            <p:cNvGrpSpPr/>
            <p:nvPr/>
          </p:nvGrpSpPr>
          <p:grpSpPr>
            <a:xfrm>
              <a:off x="1164842" y="3085849"/>
              <a:ext cx="6867968" cy="1135845"/>
              <a:chOff x="1315282" y="2316028"/>
              <a:chExt cx="6867968" cy="1135845"/>
            </a:xfrm>
          </p:grpSpPr>
          <p:grpSp>
            <p:nvGrpSpPr>
              <p:cNvPr id="8" name="グループ化 67"/>
              <p:cNvGrpSpPr/>
              <p:nvPr/>
            </p:nvGrpSpPr>
            <p:grpSpPr>
              <a:xfrm>
                <a:off x="1315282" y="2708920"/>
                <a:ext cx="6867968" cy="742953"/>
                <a:chOff x="1610445" y="4597264"/>
                <a:chExt cx="5755428" cy="438785"/>
              </a:xfrm>
            </p:grpSpPr>
            <p:grpSp>
              <p:nvGrpSpPr>
                <p:cNvPr id="15" name="グループ化 75"/>
                <p:cNvGrpSpPr/>
                <p:nvPr/>
              </p:nvGrpSpPr>
              <p:grpSpPr>
                <a:xfrm>
                  <a:off x="2591930" y="4597264"/>
                  <a:ext cx="3740150" cy="438785"/>
                  <a:chOff x="0" y="0"/>
                  <a:chExt cx="3740727" cy="438785"/>
                </a:xfrm>
              </p:grpSpPr>
              <p:sp>
                <p:nvSpPr>
                  <p:cNvPr id="18" name="左右矢印 78"/>
                  <p:cNvSpPr/>
                  <p:nvPr/>
                </p:nvSpPr>
                <p:spPr>
                  <a:xfrm>
                    <a:off x="0" y="94965"/>
                    <a:ext cx="3740727" cy="225631"/>
                  </a:xfrm>
                  <a:prstGeom prst="leftRightArrow">
                    <a:avLst>
                      <a:gd name="adj1" fmla="val 26320"/>
                      <a:gd name="adj2" fmla="val 47574"/>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9" name="減算記号 79"/>
                  <p:cNvSpPr/>
                  <p:nvPr/>
                </p:nvSpPr>
                <p:spPr>
                  <a:xfrm rot="16200000">
                    <a:off x="290945"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0" name="減算記号 80"/>
                  <p:cNvSpPr/>
                  <p:nvPr/>
                </p:nvSpPr>
                <p:spPr>
                  <a:xfrm rot="16200000">
                    <a:off x="837210"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1" name="減算記号 81"/>
                  <p:cNvSpPr/>
                  <p:nvPr/>
                </p:nvSpPr>
                <p:spPr>
                  <a:xfrm rot="16200000">
                    <a:off x="1383475"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2" name="減算記号 82"/>
                  <p:cNvSpPr/>
                  <p:nvPr/>
                </p:nvSpPr>
                <p:spPr>
                  <a:xfrm rot="16200000">
                    <a:off x="1929740"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3" name="減算記号 83"/>
                  <p:cNvSpPr/>
                  <p:nvPr/>
                </p:nvSpPr>
                <p:spPr>
                  <a:xfrm rot="16200000">
                    <a:off x="2476005"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24" name="減算記号 84"/>
                  <p:cNvSpPr/>
                  <p:nvPr/>
                </p:nvSpPr>
                <p:spPr>
                  <a:xfrm rot="16200000">
                    <a:off x="3022270"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16" name="テキスト ボックス 11"/>
                <p:cNvSpPr txBox="1"/>
                <p:nvPr/>
              </p:nvSpPr>
              <p:spPr>
                <a:xfrm>
                  <a:off x="6278923" y="4716053"/>
                  <a:ext cx="1086950" cy="20057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sz="1600" kern="100" dirty="0">
                      <a:effectLst/>
                      <a:ea typeface="ＭＳ ゴシック" panose="020B0609070205080204" pitchFamily="49" charset="-128"/>
                      <a:cs typeface="Times New Roman" panose="02020603050405020304" pitchFamily="18" charset="0"/>
                    </a:rPr>
                    <a:t>非常に</a:t>
                  </a:r>
                  <a:r>
                    <a:rPr lang="ja-JP" sz="1600" b="1" kern="100" dirty="0">
                      <a:effectLst/>
                      <a:ea typeface="ＭＳ ゴシック" panose="020B0609070205080204" pitchFamily="49" charset="-128"/>
                      <a:cs typeface="Times New Roman" panose="02020603050405020304" pitchFamily="18" charset="0"/>
                    </a:rPr>
                    <a:t>弱い</a:t>
                  </a:r>
                  <a:endParaRPr lang="ja-JP" sz="1400" kern="100" dirty="0">
                    <a:effectLst/>
                    <a:ea typeface="ＭＳ 明朝" panose="02020609040205080304" pitchFamily="17" charset="-128"/>
                    <a:cs typeface="Times New Roman" panose="02020603050405020304" pitchFamily="18" charset="0"/>
                  </a:endParaRPr>
                </a:p>
              </p:txBody>
            </p:sp>
            <p:sp>
              <p:nvSpPr>
                <p:cNvPr id="17" name="テキスト ボックス 12"/>
                <p:cNvSpPr txBox="1"/>
                <p:nvPr/>
              </p:nvSpPr>
              <p:spPr>
                <a:xfrm>
                  <a:off x="1610445" y="4716688"/>
                  <a:ext cx="1145517" cy="19993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sz="1600" kern="100" dirty="0">
                      <a:effectLst/>
                      <a:ea typeface="ＭＳ ゴシック" panose="020B0609070205080204" pitchFamily="49" charset="-128"/>
                      <a:cs typeface="Times New Roman" panose="02020603050405020304" pitchFamily="18" charset="0"/>
                    </a:rPr>
                    <a:t>非常に</a:t>
                  </a:r>
                  <a:r>
                    <a:rPr lang="ja-JP" sz="1600" b="1" kern="100" dirty="0">
                      <a:effectLst/>
                      <a:ea typeface="ＭＳ ゴシック" panose="020B0609070205080204" pitchFamily="49" charset="-128"/>
                      <a:cs typeface="Times New Roman" panose="02020603050405020304" pitchFamily="18" charset="0"/>
                    </a:rPr>
                    <a:t>強い</a:t>
                  </a:r>
                  <a:endParaRPr lang="ja-JP" sz="1400" kern="100" dirty="0">
                    <a:effectLst/>
                    <a:ea typeface="ＭＳ 明朝" panose="02020609040205080304" pitchFamily="17" charset="-128"/>
                    <a:cs typeface="Times New Roman" panose="02020603050405020304" pitchFamily="18" charset="0"/>
                  </a:endParaRPr>
                </a:p>
              </p:txBody>
            </p:sp>
          </p:grpSp>
          <p:sp>
            <p:nvSpPr>
              <p:cNvPr id="9" name="テキスト ボックス 69"/>
              <p:cNvSpPr txBox="1"/>
              <p:nvPr/>
            </p:nvSpPr>
            <p:spPr>
              <a:xfrm>
                <a:off x="6134034" y="2327984"/>
                <a:ext cx="360040" cy="461665"/>
              </a:xfrm>
              <a:prstGeom prst="rect">
                <a:avLst/>
              </a:prstGeom>
              <a:noFill/>
            </p:spPr>
            <p:txBody>
              <a:bodyPr wrap="square" rtlCol="0">
                <a:spAutoFit/>
              </a:bodyPr>
              <a:lstStyle/>
              <a:p>
                <a:pPr algn="ctr"/>
                <a:r>
                  <a:rPr kumimoji="1" lang="en-US" altLang="ja-JP" sz="2400" dirty="0" smtClean="0"/>
                  <a:t>1</a:t>
                </a:r>
                <a:endParaRPr kumimoji="1" lang="ja-JP" altLang="en-US" sz="2400" dirty="0"/>
              </a:p>
            </p:txBody>
          </p:sp>
          <p:sp>
            <p:nvSpPr>
              <p:cNvPr id="10" name="テキスト ボックス 70"/>
              <p:cNvSpPr txBox="1"/>
              <p:nvPr/>
            </p:nvSpPr>
            <p:spPr>
              <a:xfrm>
                <a:off x="5529641" y="2328497"/>
                <a:ext cx="360040" cy="461665"/>
              </a:xfrm>
              <a:prstGeom prst="rect">
                <a:avLst/>
              </a:prstGeom>
              <a:noFill/>
            </p:spPr>
            <p:txBody>
              <a:bodyPr wrap="square" rtlCol="0">
                <a:spAutoFit/>
              </a:bodyPr>
              <a:lstStyle/>
              <a:p>
                <a:pPr algn="ctr"/>
                <a:r>
                  <a:rPr kumimoji="1" lang="en-US" altLang="ja-JP" sz="2400" dirty="0" smtClean="0"/>
                  <a:t>2</a:t>
                </a:r>
                <a:endParaRPr kumimoji="1" lang="ja-JP" altLang="en-US" sz="2400" dirty="0"/>
              </a:p>
            </p:txBody>
          </p:sp>
          <p:sp>
            <p:nvSpPr>
              <p:cNvPr id="11" name="テキスト ボックス 71"/>
              <p:cNvSpPr txBox="1"/>
              <p:nvPr/>
            </p:nvSpPr>
            <p:spPr>
              <a:xfrm>
                <a:off x="4872558" y="2326491"/>
                <a:ext cx="360040" cy="461665"/>
              </a:xfrm>
              <a:prstGeom prst="rect">
                <a:avLst/>
              </a:prstGeom>
              <a:noFill/>
            </p:spPr>
            <p:txBody>
              <a:bodyPr wrap="square" rtlCol="0">
                <a:spAutoFit/>
              </a:bodyPr>
              <a:lstStyle/>
              <a:p>
                <a:pPr algn="ctr"/>
                <a:r>
                  <a:rPr kumimoji="1" lang="en-US" altLang="ja-JP" sz="2400" dirty="0" smtClean="0"/>
                  <a:t>3</a:t>
                </a:r>
                <a:endParaRPr kumimoji="1" lang="ja-JP" altLang="en-US" sz="2400" dirty="0"/>
              </a:p>
            </p:txBody>
          </p:sp>
          <p:sp>
            <p:nvSpPr>
              <p:cNvPr id="12" name="テキスト ボックス 72"/>
              <p:cNvSpPr txBox="1"/>
              <p:nvPr/>
            </p:nvSpPr>
            <p:spPr>
              <a:xfrm>
                <a:off x="4218441" y="2329265"/>
                <a:ext cx="360040" cy="461665"/>
              </a:xfrm>
              <a:prstGeom prst="rect">
                <a:avLst/>
              </a:prstGeom>
              <a:noFill/>
            </p:spPr>
            <p:txBody>
              <a:bodyPr wrap="square" rtlCol="0">
                <a:spAutoFit/>
              </a:bodyPr>
              <a:lstStyle/>
              <a:p>
                <a:pPr algn="ctr"/>
                <a:r>
                  <a:rPr kumimoji="1" lang="en-US" altLang="ja-JP" sz="2400" dirty="0" smtClean="0"/>
                  <a:t>4</a:t>
                </a:r>
                <a:endParaRPr kumimoji="1" lang="ja-JP" altLang="en-US" sz="2400" dirty="0"/>
              </a:p>
            </p:txBody>
          </p:sp>
          <p:sp>
            <p:nvSpPr>
              <p:cNvPr id="13" name="テキスト ボックス 73"/>
              <p:cNvSpPr txBox="1"/>
              <p:nvPr/>
            </p:nvSpPr>
            <p:spPr>
              <a:xfrm>
                <a:off x="3569270" y="2316029"/>
                <a:ext cx="360040" cy="461665"/>
              </a:xfrm>
              <a:prstGeom prst="rect">
                <a:avLst/>
              </a:prstGeom>
              <a:noFill/>
            </p:spPr>
            <p:txBody>
              <a:bodyPr wrap="square" rtlCol="0">
                <a:spAutoFit/>
              </a:bodyPr>
              <a:lstStyle/>
              <a:p>
                <a:pPr algn="ctr"/>
                <a:r>
                  <a:rPr kumimoji="1" lang="en-US" altLang="ja-JP" sz="2400" dirty="0" smtClean="0"/>
                  <a:t>5</a:t>
                </a:r>
                <a:endParaRPr kumimoji="1" lang="ja-JP" altLang="en-US" sz="2400" dirty="0"/>
              </a:p>
            </p:txBody>
          </p:sp>
          <p:sp>
            <p:nvSpPr>
              <p:cNvPr id="14" name="テキスト ボックス 74"/>
              <p:cNvSpPr txBox="1"/>
              <p:nvPr/>
            </p:nvSpPr>
            <p:spPr>
              <a:xfrm>
                <a:off x="2917626" y="2316028"/>
                <a:ext cx="360040" cy="461665"/>
              </a:xfrm>
              <a:prstGeom prst="rect">
                <a:avLst/>
              </a:prstGeom>
              <a:noFill/>
            </p:spPr>
            <p:txBody>
              <a:bodyPr wrap="square" rtlCol="0">
                <a:spAutoFit/>
              </a:bodyPr>
              <a:lstStyle/>
              <a:p>
                <a:pPr algn="ctr"/>
                <a:r>
                  <a:rPr kumimoji="1" lang="en-US" altLang="ja-JP" sz="2400" dirty="0" smtClean="0"/>
                  <a:t>6</a:t>
                </a:r>
                <a:endParaRPr kumimoji="1" lang="ja-JP" altLang="en-US" sz="2400" dirty="0"/>
              </a:p>
            </p:txBody>
          </p:sp>
        </p:grpSp>
        <p:sp>
          <p:nvSpPr>
            <p:cNvPr id="7" name="テキスト ボックス 66"/>
            <p:cNvSpPr txBox="1"/>
            <p:nvPr/>
          </p:nvSpPr>
          <p:spPr>
            <a:xfrm>
              <a:off x="1164842" y="2823856"/>
              <a:ext cx="3970006" cy="369332"/>
            </a:xfrm>
            <a:prstGeom prst="rect">
              <a:avLst/>
            </a:prstGeom>
            <a:noFill/>
          </p:spPr>
          <p:txBody>
            <a:bodyPr wrap="square" rtlCol="0">
              <a:spAutoFit/>
            </a:bodyPr>
            <a:lstStyle/>
            <a:p>
              <a:r>
                <a:rPr kumimoji="1" lang="en-US" altLang="ja-JP" dirty="0" smtClean="0"/>
                <a:t>1-</a:t>
              </a:r>
              <a:r>
                <a:rPr kumimoji="1" lang="ja-JP" altLang="en-US" dirty="0" smtClean="0"/>
                <a:t>①主人公の高校生が鼻輪をしている</a:t>
              </a:r>
              <a:endParaRPr kumimoji="1" lang="ja-JP" altLang="en-US" dirty="0"/>
            </a:p>
          </p:txBody>
        </p:sp>
      </p:grpSp>
      <p:grpSp>
        <p:nvGrpSpPr>
          <p:cNvPr id="25" name="グループ化 105"/>
          <p:cNvGrpSpPr/>
          <p:nvPr/>
        </p:nvGrpSpPr>
        <p:grpSpPr>
          <a:xfrm>
            <a:off x="2203802" y="1892983"/>
            <a:ext cx="6867968" cy="1397838"/>
            <a:chOff x="1164842" y="2823856"/>
            <a:chExt cx="6867968" cy="1397838"/>
          </a:xfrm>
        </p:grpSpPr>
        <p:grpSp>
          <p:nvGrpSpPr>
            <p:cNvPr id="26" name="グループ化 106"/>
            <p:cNvGrpSpPr/>
            <p:nvPr/>
          </p:nvGrpSpPr>
          <p:grpSpPr>
            <a:xfrm>
              <a:off x="1164842" y="3085849"/>
              <a:ext cx="6867968" cy="1135845"/>
              <a:chOff x="1315282" y="2316028"/>
              <a:chExt cx="6867968" cy="1135845"/>
            </a:xfrm>
          </p:grpSpPr>
          <p:grpSp>
            <p:nvGrpSpPr>
              <p:cNvPr id="28" name="グループ化 108"/>
              <p:cNvGrpSpPr/>
              <p:nvPr/>
            </p:nvGrpSpPr>
            <p:grpSpPr>
              <a:xfrm>
                <a:off x="1315282" y="2708920"/>
                <a:ext cx="6867968" cy="742953"/>
                <a:chOff x="1610445" y="4597264"/>
                <a:chExt cx="5755428" cy="438785"/>
              </a:xfrm>
            </p:grpSpPr>
            <p:grpSp>
              <p:nvGrpSpPr>
                <p:cNvPr id="35" name="グループ化 115"/>
                <p:cNvGrpSpPr/>
                <p:nvPr/>
              </p:nvGrpSpPr>
              <p:grpSpPr>
                <a:xfrm>
                  <a:off x="2591930" y="4597264"/>
                  <a:ext cx="3740150" cy="438785"/>
                  <a:chOff x="0" y="0"/>
                  <a:chExt cx="3740727" cy="438785"/>
                </a:xfrm>
              </p:grpSpPr>
              <p:sp>
                <p:nvSpPr>
                  <p:cNvPr id="38" name="左右矢印 118"/>
                  <p:cNvSpPr/>
                  <p:nvPr/>
                </p:nvSpPr>
                <p:spPr>
                  <a:xfrm>
                    <a:off x="0" y="94965"/>
                    <a:ext cx="3740727" cy="225631"/>
                  </a:xfrm>
                  <a:prstGeom prst="leftRightArrow">
                    <a:avLst>
                      <a:gd name="adj1" fmla="val 26320"/>
                      <a:gd name="adj2" fmla="val 47574"/>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39" name="減算記号 119"/>
                  <p:cNvSpPr/>
                  <p:nvPr/>
                </p:nvSpPr>
                <p:spPr>
                  <a:xfrm rot="16200000">
                    <a:off x="290945"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0" name="減算記号 120"/>
                  <p:cNvSpPr/>
                  <p:nvPr/>
                </p:nvSpPr>
                <p:spPr>
                  <a:xfrm rot="16200000">
                    <a:off x="837210"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1" name="減算記号 121"/>
                  <p:cNvSpPr/>
                  <p:nvPr/>
                </p:nvSpPr>
                <p:spPr>
                  <a:xfrm rot="16200000">
                    <a:off x="1383475"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2" name="減算記号 122"/>
                  <p:cNvSpPr/>
                  <p:nvPr/>
                </p:nvSpPr>
                <p:spPr>
                  <a:xfrm rot="16200000">
                    <a:off x="1929740"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3" name="減算記号 123"/>
                  <p:cNvSpPr/>
                  <p:nvPr/>
                </p:nvSpPr>
                <p:spPr>
                  <a:xfrm rot="16200000">
                    <a:off x="2476005"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44" name="減算記号 124"/>
                  <p:cNvSpPr/>
                  <p:nvPr/>
                </p:nvSpPr>
                <p:spPr>
                  <a:xfrm rot="16200000">
                    <a:off x="3022270"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36" name="テキスト ボックス 11"/>
                <p:cNvSpPr txBox="1"/>
                <p:nvPr/>
              </p:nvSpPr>
              <p:spPr>
                <a:xfrm>
                  <a:off x="6278923" y="4716053"/>
                  <a:ext cx="1086950" cy="20057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sz="1600" kern="100" dirty="0">
                      <a:effectLst/>
                      <a:ea typeface="ＭＳ ゴシック" panose="020B0609070205080204" pitchFamily="49" charset="-128"/>
                      <a:cs typeface="Times New Roman" panose="02020603050405020304" pitchFamily="18" charset="0"/>
                    </a:rPr>
                    <a:t>非常に</a:t>
                  </a:r>
                  <a:r>
                    <a:rPr lang="ja-JP" sz="1600" b="1" kern="100" dirty="0">
                      <a:effectLst/>
                      <a:ea typeface="ＭＳ ゴシック" panose="020B0609070205080204" pitchFamily="49" charset="-128"/>
                      <a:cs typeface="Times New Roman" panose="02020603050405020304" pitchFamily="18" charset="0"/>
                    </a:rPr>
                    <a:t>弱い</a:t>
                  </a:r>
                  <a:endParaRPr lang="ja-JP" sz="1400" kern="100" dirty="0">
                    <a:effectLst/>
                    <a:ea typeface="ＭＳ 明朝" panose="02020609040205080304" pitchFamily="17" charset="-128"/>
                    <a:cs typeface="Times New Roman" panose="02020603050405020304" pitchFamily="18" charset="0"/>
                  </a:endParaRPr>
                </a:p>
              </p:txBody>
            </p:sp>
            <p:sp>
              <p:nvSpPr>
                <p:cNvPr id="37" name="テキスト ボックス 12"/>
                <p:cNvSpPr txBox="1"/>
                <p:nvPr/>
              </p:nvSpPr>
              <p:spPr>
                <a:xfrm>
                  <a:off x="1610445" y="4716688"/>
                  <a:ext cx="1145517" cy="19993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sz="1600" kern="100" dirty="0">
                      <a:effectLst/>
                      <a:ea typeface="ＭＳ ゴシック" panose="020B0609070205080204" pitchFamily="49" charset="-128"/>
                      <a:cs typeface="Times New Roman" panose="02020603050405020304" pitchFamily="18" charset="0"/>
                    </a:rPr>
                    <a:t>非常に</a:t>
                  </a:r>
                  <a:r>
                    <a:rPr lang="ja-JP" sz="1600" b="1" kern="100" dirty="0">
                      <a:effectLst/>
                      <a:ea typeface="ＭＳ ゴシック" panose="020B0609070205080204" pitchFamily="49" charset="-128"/>
                      <a:cs typeface="Times New Roman" panose="02020603050405020304" pitchFamily="18" charset="0"/>
                    </a:rPr>
                    <a:t>強い</a:t>
                  </a:r>
                  <a:endParaRPr lang="ja-JP" sz="1400" kern="100" dirty="0">
                    <a:effectLst/>
                    <a:ea typeface="ＭＳ 明朝" panose="02020609040205080304" pitchFamily="17" charset="-128"/>
                    <a:cs typeface="Times New Roman" panose="02020603050405020304" pitchFamily="18" charset="0"/>
                  </a:endParaRPr>
                </a:p>
              </p:txBody>
            </p:sp>
          </p:grpSp>
          <p:sp>
            <p:nvSpPr>
              <p:cNvPr id="29" name="テキスト ボックス 109"/>
              <p:cNvSpPr txBox="1"/>
              <p:nvPr/>
            </p:nvSpPr>
            <p:spPr>
              <a:xfrm>
                <a:off x="6134034" y="2327984"/>
                <a:ext cx="360040" cy="461665"/>
              </a:xfrm>
              <a:prstGeom prst="rect">
                <a:avLst/>
              </a:prstGeom>
              <a:noFill/>
            </p:spPr>
            <p:txBody>
              <a:bodyPr wrap="square" rtlCol="0">
                <a:spAutoFit/>
              </a:bodyPr>
              <a:lstStyle/>
              <a:p>
                <a:pPr algn="ctr"/>
                <a:r>
                  <a:rPr kumimoji="1" lang="en-US" altLang="ja-JP" sz="2400" dirty="0" smtClean="0"/>
                  <a:t>1</a:t>
                </a:r>
                <a:endParaRPr kumimoji="1" lang="ja-JP" altLang="en-US" sz="2400" dirty="0"/>
              </a:p>
            </p:txBody>
          </p:sp>
          <p:sp>
            <p:nvSpPr>
              <p:cNvPr id="30" name="テキスト ボックス 110"/>
              <p:cNvSpPr txBox="1"/>
              <p:nvPr/>
            </p:nvSpPr>
            <p:spPr>
              <a:xfrm>
                <a:off x="5529641" y="2328497"/>
                <a:ext cx="360040" cy="461665"/>
              </a:xfrm>
              <a:prstGeom prst="rect">
                <a:avLst/>
              </a:prstGeom>
              <a:noFill/>
            </p:spPr>
            <p:txBody>
              <a:bodyPr wrap="square" rtlCol="0">
                <a:spAutoFit/>
              </a:bodyPr>
              <a:lstStyle/>
              <a:p>
                <a:pPr algn="ctr"/>
                <a:r>
                  <a:rPr kumimoji="1" lang="en-US" altLang="ja-JP" sz="2400" dirty="0" smtClean="0"/>
                  <a:t>2</a:t>
                </a:r>
                <a:endParaRPr kumimoji="1" lang="ja-JP" altLang="en-US" sz="2400" dirty="0"/>
              </a:p>
            </p:txBody>
          </p:sp>
          <p:sp>
            <p:nvSpPr>
              <p:cNvPr id="31" name="テキスト ボックス 111"/>
              <p:cNvSpPr txBox="1"/>
              <p:nvPr/>
            </p:nvSpPr>
            <p:spPr>
              <a:xfrm>
                <a:off x="4872558" y="2326491"/>
                <a:ext cx="360040" cy="461665"/>
              </a:xfrm>
              <a:prstGeom prst="rect">
                <a:avLst/>
              </a:prstGeom>
              <a:noFill/>
            </p:spPr>
            <p:txBody>
              <a:bodyPr wrap="square" rtlCol="0">
                <a:spAutoFit/>
              </a:bodyPr>
              <a:lstStyle/>
              <a:p>
                <a:pPr algn="ctr"/>
                <a:r>
                  <a:rPr kumimoji="1" lang="en-US" altLang="ja-JP" sz="2400" dirty="0" smtClean="0"/>
                  <a:t>3</a:t>
                </a:r>
                <a:endParaRPr kumimoji="1" lang="ja-JP" altLang="en-US" sz="2400" dirty="0"/>
              </a:p>
            </p:txBody>
          </p:sp>
          <p:sp>
            <p:nvSpPr>
              <p:cNvPr id="32" name="テキスト ボックス 112"/>
              <p:cNvSpPr txBox="1"/>
              <p:nvPr/>
            </p:nvSpPr>
            <p:spPr>
              <a:xfrm>
                <a:off x="4218441" y="2329265"/>
                <a:ext cx="360040" cy="461665"/>
              </a:xfrm>
              <a:prstGeom prst="rect">
                <a:avLst/>
              </a:prstGeom>
              <a:noFill/>
            </p:spPr>
            <p:txBody>
              <a:bodyPr wrap="square" rtlCol="0">
                <a:spAutoFit/>
              </a:bodyPr>
              <a:lstStyle/>
              <a:p>
                <a:pPr algn="ctr"/>
                <a:r>
                  <a:rPr kumimoji="1" lang="en-US" altLang="ja-JP" sz="2400" dirty="0" smtClean="0"/>
                  <a:t>4</a:t>
                </a:r>
                <a:endParaRPr kumimoji="1" lang="ja-JP" altLang="en-US" sz="2400" dirty="0"/>
              </a:p>
            </p:txBody>
          </p:sp>
          <p:sp>
            <p:nvSpPr>
              <p:cNvPr id="33" name="テキスト ボックス 113"/>
              <p:cNvSpPr txBox="1"/>
              <p:nvPr/>
            </p:nvSpPr>
            <p:spPr>
              <a:xfrm>
                <a:off x="3569270" y="2316029"/>
                <a:ext cx="360040" cy="461665"/>
              </a:xfrm>
              <a:prstGeom prst="rect">
                <a:avLst/>
              </a:prstGeom>
              <a:noFill/>
            </p:spPr>
            <p:txBody>
              <a:bodyPr wrap="square" rtlCol="0">
                <a:spAutoFit/>
              </a:bodyPr>
              <a:lstStyle/>
              <a:p>
                <a:pPr algn="ctr"/>
                <a:r>
                  <a:rPr kumimoji="1" lang="en-US" altLang="ja-JP" sz="2400" dirty="0" smtClean="0"/>
                  <a:t>5</a:t>
                </a:r>
                <a:endParaRPr kumimoji="1" lang="ja-JP" altLang="en-US" sz="2400" dirty="0"/>
              </a:p>
            </p:txBody>
          </p:sp>
          <p:sp>
            <p:nvSpPr>
              <p:cNvPr id="34" name="テキスト ボックス 114"/>
              <p:cNvSpPr txBox="1"/>
              <p:nvPr/>
            </p:nvSpPr>
            <p:spPr>
              <a:xfrm>
                <a:off x="2917626" y="2316028"/>
                <a:ext cx="360040" cy="461665"/>
              </a:xfrm>
              <a:prstGeom prst="rect">
                <a:avLst/>
              </a:prstGeom>
              <a:noFill/>
            </p:spPr>
            <p:txBody>
              <a:bodyPr wrap="square" rtlCol="0">
                <a:spAutoFit/>
              </a:bodyPr>
              <a:lstStyle/>
              <a:p>
                <a:pPr algn="ctr"/>
                <a:r>
                  <a:rPr kumimoji="1" lang="en-US" altLang="ja-JP" sz="2400" dirty="0" smtClean="0"/>
                  <a:t>6</a:t>
                </a:r>
                <a:endParaRPr kumimoji="1" lang="ja-JP" altLang="en-US" sz="2400" dirty="0"/>
              </a:p>
            </p:txBody>
          </p:sp>
        </p:grpSp>
        <p:sp>
          <p:nvSpPr>
            <p:cNvPr id="27" name="テキスト ボックス 107"/>
            <p:cNvSpPr txBox="1"/>
            <p:nvPr/>
          </p:nvSpPr>
          <p:spPr>
            <a:xfrm>
              <a:off x="1164842" y="2823856"/>
              <a:ext cx="3917316" cy="369332"/>
            </a:xfrm>
            <a:prstGeom prst="rect">
              <a:avLst/>
            </a:prstGeom>
            <a:noFill/>
          </p:spPr>
          <p:txBody>
            <a:bodyPr wrap="square" rtlCol="0">
              <a:spAutoFit/>
            </a:bodyPr>
            <a:lstStyle/>
            <a:p>
              <a:r>
                <a:rPr lang="en-US" altLang="ja-JP" dirty="0" smtClean="0"/>
                <a:t>1-</a:t>
              </a:r>
              <a:r>
                <a:rPr lang="ja-JP" altLang="en-US" dirty="0" smtClean="0"/>
                <a:t>②</a:t>
              </a:r>
              <a:r>
                <a:rPr kumimoji="1" lang="ja-JP" altLang="en-US" dirty="0" smtClean="0"/>
                <a:t>主人公の高校生が牛になっている</a:t>
              </a:r>
              <a:endParaRPr kumimoji="1" lang="ja-JP" altLang="en-US" dirty="0"/>
            </a:p>
          </p:txBody>
        </p:sp>
      </p:grpSp>
      <p:grpSp>
        <p:nvGrpSpPr>
          <p:cNvPr id="45" name="グループ化 145"/>
          <p:cNvGrpSpPr/>
          <p:nvPr/>
        </p:nvGrpSpPr>
        <p:grpSpPr>
          <a:xfrm>
            <a:off x="1397478" y="3313502"/>
            <a:ext cx="9605521" cy="1397838"/>
            <a:chOff x="407818" y="3573016"/>
            <a:chExt cx="9073008" cy="1397838"/>
          </a:xfrm>
        </p:grpSpPr>
        <p:grpSp>
          <p:nvGrpSpPr>
            <p:cNvPr id="46" name="グループ化 146"/>
            <p:cNvGrpSpPr/>
            <p:nvPr/>
          </p:nvGrpSpPr>
          <p:grpSpPr>
            <a:xfrm>
              <a:off x="1138016" y="3573016"/>
              <a:ext cx="6867968" cy="1397838"/>
              <a:chOff x="1164842" y="2823856"/>
              <a:chExt cx="6867968" cy="1397838"/>
            </a:xfrm>
          </p:grpSpPr>
          <p:grpSp>
            <p:nvGrpSpPr>
              <p:cNvPr id="48" name="グループ化 148"/>
              <p:cNvGrpSpPr/>
              <p:nvPr/>
            </p:nvGrpSpPr>
            <p:grpSpPr>
              <a:xfrm>
                <a:off x="1164842" y="3085849"/>
                <a:ext cx="6867968" cy="1135845"/>
                <a:chOff x="1315282" y="2316028"/>
                <a:chExt cx="6867968" cy="1135845"/>
              </a:xfrm>
            </p:grpSpPr>
            <p:grpSp>
              <p:nvGrpSpPr>
                <p:cNvPr id="50" name="グループ化 150"/>
                <p:cNvGrpSpPr/>
                <p:nvPr/>
              </p:nvGrpSpPr>
              <p:grpSpPr>
                <a:xfrm>
                  <a:off x="1315282" y="2708920"/>
                  <a:ext cx="6867968" cy="742953"/>
                  <a:chOff x="1610445" y="4597264"/>
                  <a:chExt cx="5755428" cy="438785"/>
                </a:xfrm>
              </p:grpSpPr>
              <p:grpSp>
                <p:nvGrpSpPr>
                  <p:cNvPr id="57" name="グループ化 157"/>
                  <p:cNvGrpSpPr/>
                  <p:nvPr/>
                </p:nvGrpSpPr>
                <p:grpSpPr>
                  <a:xfrm>
                    <a:off x="2591930" y="4597264"/>
                    <a:ext cx="3740150" cy="438785"/>
                    <a:chOff x="0" y="0"/>
                    <a:chExt cx="3740727" cy="438785"/>
                  </a:xfrm>
                </p:grpSpPr>
                <p:sp>
                  <p:nvSpPr>
                    <p:cNvPr id="60" name="左右矢印 160"/>
                    <p:cNvSpPr/>
                    <p:nvPr/>
                  </p:nvSpPr>
                  <p:spPr>
                    <a:xfrm>
                      <a:off x="0" y="94965"/>
                      <a:ext cx="3740727" cy="225631"/>
                    </a:xfrm>
                    <a:prstGeom prst="leftRightArrow">
                      <a:avLst>
                        <a:gd name="adj1" fmla="val 26320"/>
                        <a:gd name="adj2" fmla="val 47574"/>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1" name="減算記号 161"/>
                    <p:cNvSpPr/>
                    <p:nvPr/>
                  </p:nvSpPr>
                  <p:spPr>
                    <a:xfrm rot="16200000">
                      <a:off x="290945"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2" name="減算記号 162"/>
                    <p:cNvSpPr/>
                    <p:nvPr/>
                  </p:nvSpPr>
                  <p:spPr>
                    <a:xfrm rot="16200000">
                      <a:off x="837210"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3" name="減算記号 163"/>
                    <p:cNvSpPr/>
                    <p:nvPr/>
                  </p:nvSpPr>
                  <p:spPr>
                    <a:xfrm rot="16200000">
                      <a:off x="1383475"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4" name="減算記号 164"/>
                    <p:cNvSpPr/>
                    <p:nvPr/>
                  </p:nvSpPr>
                  <p:spPr>
                    <a:xfrm rot="16200000">
                      <a:off x="1929740"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5" name="減算記号 165"/>
                    <p:cNvSpPr/>
                    <p:nvPr/>
                  </p:nvSpPr>
                  <p:spPr>
                    <a:xfrm rot="16200000">
                      <a:off x="2476005"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66" name="減算記号 166"/>
                    <p:cNvSpPr/>
                    <p:nvPr/>
                  </p:nvSpPr>
                  <p:spPr>
                    <a:xfrm rot="16200000">
                      <a:off x="3022270" y="77153"/>
                      <a:ext cx="438785" cy="284480"/>
                    </a:xfrm>
                    <a:prstGeom prst="mathMinus">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grpSp>
              <p:sp>
                <p:nvSpPr>
                  <p:cNvPr id="58" name="テキスト ボックス 11"/>
                  <p:cNvSpPr txBox="1"/>
                  <p:nvPr/>
                </p:nvSpPr>
                <p:spPr>
                  <a:xfrm>
                    <a:off x="6278923" y="4716053"/>
                    <a:ext cx="1086950" cy="20057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sz="1600" kern="100" dirty="0">
                        <a:effectLst/>
                        <a:ea typeface="ＭＳ ゴシック" panose="020B0609070205080204" pitchFamily="49" charset="-128"/>
                        <a:cs typeface="Times New Roman" panose="02020603050405020304" pitchFamily="18" charset="0"/>
                      </a:rPr>
                      <a:t>非常に</a:t>
                    </a:r>
                    <a:r>
                      <a:rPr lang="ja-JP" sz="1600" b="1" kern="100" dirty="0">
                        <a:effectLst/>
                        <a:ea typeface="ＭＳ ゴシック" panose="020B0609070205080204" pitchFamily="49" charset="-128"/>
                        <a:cs typeface="Times New Roman" panose="02020603050405020304" pitchFamily="18" charset="0"/>
                      </a:rPr>
                      <a:t>弱い</a:t>
                    </a:r>
                    <a:endParaRPr lang="ja-JP" sz="1400" kern="100" dirty="0">
                      <a:effectLst/>
                      <a:ea typeface="ＭＳ 明朝" panose="02020609040205080304" pitchFamily="17" charset="-128"/>
                      <a:cs typeface="Times New Roman" panose="02020603050405020304" pitchFamily="18" charset="0"/>
                    </a:endParaRPr>
                  </a:p>
                </p:txBody>
              </p:sp>
              <p:sp>
                <p:nvSpPr>
                  <p:cNvPr id="59" name="テキスト ボックス 12"/>
                  <p:cNvSpPr txBox="1"/>
                  <p:nvPr/>
                </p:nvSpPr>
                <p:spPr>
                  <a:xfrm>
                    <a:off x="1610445" y="4716688"/>
                    <a:ext cx="1145517" cy="19993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sz="1600" kern="100" dirty="0">
                        <a:effectLst/>
                        <a:ea typeface="ＭＳ ゴシック" panose="020B0609070205080204" pitchFamily="49" charset="-128"/>
                        <a:cs typeface="Times New Roman" panose="02020603050405020304" pitchFamily="18" charset="0"/>
                      </a:rPr>
                      <a:t>非常に</a:t>
                    </a:r>
                    <a:r>
                      <a:rPr lang="ja-JP" sz="1600" b="1" kern="100" dirty="0">
                        <a:effectLst/>
                        <a:ea typeface="ＭＳ ゴシック" panose="020B0609070205080204" pitchFamily="49" charset="-128"/>
                        <a:cs typeface="Times New Roman" panose="02020603050405020304" pitchFamily="18" charset="0"/>
                      </a:rPr>
                      <a:t>強い</a:t>
                    </a:r>
                    <a:endParaRPr lang="ja-JP" sz="1400" kern="100" dirty="0">
                      <a:effectLst/>
                      <a:ea typeface="ＭＳ 明朝" panose="02020609040205080304" pitchFamily="17" charset="-128"/>
                      <a:cs typeface="Times New Roman" panose="02020603050405020304" pitchFamily="18" charset="0"/>
                    </a:endParaRPr>
                  </a:p>
                </p:txBody>
              </p:sp>
            </p:grpSp>
            <p:sp>
              <p:nvSpPr>
                <p:cNvPr id="51" name="テキスト ボックス 151"/>
                <p:cNvSpPr txBox="1"/>
                <p:nvPr/>
              </p:nvSpPr>
              <p:spPr>
                <a:xfrm>
                  <a:off x="6134034" y="2327984"/>
                  <a:ext cx="360040" cy="461665"/>
                </a:xfrm>
                <a:prstGeom prst="rect">
                  <a:avLst/>
                </a:prstGeom>
                <a:noFill/>
              </p:spPr>
              <p:txBody>
                <a:bodyPr wrap="square" rtlCol="0">
                  <a:spAutoFit/>
                </a:bodyPr>
                <a:lstStyle/>
                <a:p>
                  <a:pPr algn="ctr"/>
                  <a:r>
                    <a:rPr kumimoji="1" lang="en-US" altLang="ja-JP" sz="2400" dirty="0" smtClean="0"/>
                    <a:t>1</a:t>
                  </a:r>
                  <a:endParaRPr kumimoji="1" lang="ja-JP" altLang="en-US" sz="2400" dirty="0"/>
                </a:p>
              </p:txBody>
            </p:sp>
            <p:sp>
              <p:nvSpPr>
                <p:cNvPr id="52" name="テキスト ボックス 152"/>
                <p:cNvSpPr txBox="1"/>
                <p:nvPr/>
              </p:nvSpPr>
              <p:spPr>
                <a:xfrm>
                  <a:off x="5529641" y="2328497"/>
                  <a:ext cx="360040" cy="461665"/>
                </a:xfrm>
                <a:prstGeom prst="rect">
                  <a:avLst/>
                </a:prstGeom>
                <a:noFill/>
              </p:spPr>
              <p:txBody>
                <a:bodyPr wrap="square" rtlCol="0">
                  <a:spAutoFit/>
                </a:bodyPr>
                <a:lstStyle/>
                <a:p>
                  <a:pPr algn="ctr"/>
                  <a:r>
                    <a:rPr kumimoji="1" lang="en-US" altLang="ja-JP" sz="2400" dirty="0" smtClean="0"/>
                    <a:t>2</a:t>
                  </a:r>
                  <a:endParaRPr kumimoji="1" lang="ja-JP" altLang="en-US" sz="2400" dirty="0"/>
                </a:p>
              </p:txBody>
            </p:sp>
            <p:sp>
              <p:nvSpPr>
                <p:cNvPr id="53" name="テキスト ボックス 153"/>
                <p:cNvSpPr txBox="1"/>
                <p:nvPr/>
              </p:nvSpPr>
              <p:spPr>
                <a:xfrm>
                  <a:off x="4872558" y="2326491"/>
                  <a:ext cx="360040" cy="461665"/>
                </a:xfrm>
                <a:prstGeom prst="rect">
                  <a:avLst/>
                </a:prstGeom>
                <a:noFill/>
              </p:spPr>
              <p:txBody>
                <a:bodyPr wrap="square" rtlCol="0">
                  <a:spAutoFit/>
                </a:bodyPr>
                <a:lstStyle/>
                <a:p>
                  <a:pPr algn="ctr"/>
                  <a:r>
                    <a:rPr kumimoji="1" lang="en-US" altLang="ja-JP" sz="2400" dirty="0" smtClean="0"/>
                    <a:t>3</a:t>
                  </a:r>
                  <a:endParaRPr kumimoji="1" lang="ja-JP" altLang="en-US" sz="2400" dirty="0"/>
                </a:p>
              </p:txBody>
            </p:sp>
            <p:sp>
              <p:nvSpPr>
                <p:cNvPr id="54" name="テキスト ボックス 154"/>
                <p:cNvSpPr txBox="1"/>
                <p:nvPr/>
              </p:nvSpPr>
              <p:spPr>
                <a:xfrm>
                  <a:off x="4218441" y="2329265"/>
                  <a:ext cx="360040" cy="461665"/>
                </a:xfrm>
                <a:prstGeom prst="rect">
                  <a:avLst/>
                </a:prstGeom>
                <a:noFill/>
              </p:spPr>
              <p:txBody>
                <a:bodyPr wrap="square" rtlCol="0">
                  <a:spAutoFit/>
                </a:bodyPr>
                <a:lstStyle/>
                <a:p>
                  <a:pPr algn="ctr"/>
                  <a:r>
                    <a:rPr kumimoji="1" lang="en-US" altLang="ja-JP" sz="2400" dirty="0" smtClean="0"/>
                    <a:t>4</a:t>
                  </a:r>
                  <a:endParaRPr kumimoji="1" lang="ja-JP" altLang="en-US" sz="2400" dirty="0"/>
                </a:p>
              </p:txBody>
            </p:sp>
            <p:sp>
              <p:nvSpPr>
                <p:cNvPr id="55" name="テキスト ボックス 155"/>
                <p:cNvSpPr txBox="1"/>
                <p:nvPr/>
              </p:nvSpPr>
              <p:spPr>
                <a:xfrm>
                  <a:off x="3569270" y="2316029"/>
                  <a:ext cx="360040" cy="461665"/>
                </a:xfrm>
                <a:prstGeom prst="rect">
                  <a:avLst/>
                </a:prstGeom>
                <a:noFill/>
              </p:spPr>
              <p:txBody>
                <a:bodyPr wrap="square" rtlCol="0">
                  <a:spAutoFit/>
                </a:bodyPr>
                <a:lstStyle/>
                <a:p>
                  <a:pPr algn="ctr"/>
                  <a:r>
                    <a:rPr kumimoji="1" lang="en-US" altLang="ja-JP" sz="2400" dirty="0" smtClean="0"/>
                    <a:t>5</a:t>
                  </a:r>
                  <a:endParaRPr kumimoji="1" lang="ja-JP" altLang="en-US" sz="2400" dirty="0"/>
                </a:p>
              </p:txBody>
            </p:sp>
            <p:sp>
              <p:nvSpPr>
                <p:cNvPr id="56" name="テキスト ボックス 156"/>
                <p:cNvSpPr txBox="1"/>
                <p:nvPr/>
              </p:nvSpPr>
              <p:spPr>
                <a:xfrm>
                  <a:off x="2917626" y="2316028"/>
                  <a:ext cx="360040" cy="461665"/>
                </a:xfrm>
                <a:prstGeom prst="rect">
                  <a:avLst/>
                </a:prstGeom>
                <a:noFill/>
              </p:spPr>
              <p:txBody>
                <a:bodyPr wrap="square" rtlCol="0">
                  <a:spAutoFit/>
                </a:bodyPr>
                <a:lstStyle/>
                <a:p>
                  <a:pPr algn="ctr"/>
                  <a:r>
                    <a:rPr kumimoji="1" lang="en-US" altLang="ja-JP" sz="2400" dirty="0" smtClean="0"/>
                    <a:t>6</a:t>
                  </a:r>
                  <a:endParaRPr kumimoji="1" lang="ja-JP" altLang="en-US" sz="2400" dirty="0"/>
                </a:p>
              </p:txBody>
            </p:sp>
          </p:grpSp>
          <p:sp>
            <p:nvSpPr>
              <p:cNvPr id="49" name="テキスト ボックス 149"/>
              <p:cNvSpPr txBox="1"/>
              <p:nvPr/>
            </p:nvSpPr>
            <p:spPr>
              <a:xfrm>
                <a:off x="1164842" y="2823856"/>
                <a:ext cx="3816424" cy="369332"/>
              </a:xfrm>
              <a:prstGeom prst="rect">
                <a:avLst/>
              </a:prstGeom>
              <a:noFill/>
            </p:spPr>
            <p:txBody>
              <a:bodyPr wrap="square" rtlCol="0">
                <a:spAutoFit/>
              </a:bodyPr>
              <a:lstStyle/>
              <a:p>
                <a:endParaRPr kumimoji="1" lang="ja-JP" altLang="en-US" dirty="0"/>
              </a:p>
            </p:txBody>
          </p:sp>
        </p:grpSp>
        <p:sp>
          <p:nvSpPr>
            <p:cNvPr id="47" name="正方形/長方形 147"/>
            <p:cNvSpPr/>
            <p:nvPr/>
          </p:nvSpPr>
          <p:spPr>
            <a:xfrm>
              <a:off x="407818" y="3652674"/>
              <a:ext cx="9073008" cy="338554"/>
            </a:xfrm>
            <a:prstGeom prst="rect">
              <a:avLst/>
            </a:prstGeom>
          </p:spPr>
          <p:txBody>
            <a:bodyPr wrap="square">
              <a:spAutoFit/>
            </a:bodyPr>
            <a:lstStyle/>
            <a:p>
              <a:r>
                <a:rPr lang="en-US" altLang="ja-JP" sz="1600" dirty="0" smtClean="0">
                  <a:ea typeface="ＭＳ ゴシック" panose="020B0609070205080204" pitchFamily="49" charset="-128"/>
                  <a:cs typeface="Times New Roman" panose="02020603050405020304" pitchFamily="18" charset="0"/>
                </a:rPr>
                <a:t>2-</a:t>
              </a:r>
              <a:r>
                <a:rPr lang="ja-JP" altLang="en-US" sz="1600" dirty="0" smtClean="0">
                  <a:ea typeface="ＭＳ ゴシック" panose="020B0609070205080204" pitchFamily="49" charset="-128"/>
                  <a:cs typeface="Times New Roman" panose="02020603050405020304" pitchFamily="18" charset="0"/>
                </a:rPr>
                <a:t>②</a:t>
              </a:r>
              <a:r>
                <a:rPr lang="ja-JP" altLang="ja-JP" sz="1600" dirty="0" smtClean="0">
                  <a:ea typeface="ＭＳ ゴシック" panose="020B0609070205080204" pitchFamily="49" charset="-128"/>
                  <a:cs typeface="Times New Roman" panose="02020603050405020304" pitchFamily="18" charset="0"/>
                </a:rPr>
                <a:t>鼻輪</a:t>
              </a:r>
              <a:r>
                <a:rPr lang="ja-JP" altLang="ja-JP" sz="1600" dirty="0">
                  <a:ea typeface="ＭＳ ゴシック" panose="020B0609070205080204" pitchFamily="49" charset="-128"/>
                  <a:cs typeface="Times New Roman" panose="02020603050405020304" pitchFamily="18" charset="0"/>
                </a:rPr>
                <a:t>をしている高校生の見た目やセリフなどの言動を初めて見た時、不自然に思った。</a:t>
              </a:r>
              <a:endParaRPr lang="ja-JP" altLang="en-US" sz="1600" dirty="0"/>
            </a:p>
          </p:txBody>
        </p:sp>
      </p:grpSp>
      <p:pic>
        <p:nvPicPr>
          <p:cNvPr id="70" name="図 190"/>
          <p:cNvPicPr>
            <a:picLocks noChangeAspect="1"/>
          </p:cNvPicPr>
          <p:nvPr/>
        </p:nvPicPr>
        <p:blipFill>
          <a:blip r:embed="rId2" cstate="print"/>
          <a:stretch>
            <a:fillRect/>
          </a:stretch>
        </p:blipFill>
        <p:spPr>
          <a:xfrm>
            <a:off x="1659766" y="4940231"/>
            <a:ext cx="8922704" cy="1532684"/>
          </a:xfrm>
          <a:prstGeom prst="rect">
            <a:avLst/>
          </a:prstGeom>
        </p:spPr>
      </p:pic>
    </p:spTree>
    <p:extLst>
      <p:ext uri="{BB962C8B-B14F-4D97-AF65-F5344CB8AC3E}">
        <p14:creationId xmlns:p14="http://schemas.microsoft.com/office/powerpoint/2010/main" xmlns="" val="198143926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4"/>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330915" y="1232998"/>
            <a:ext cx="4876800" cy="4634204"/>
          </a:xfrm>
          <a:prstGeom prst="rect">
            <a:avLst/>
          </a:prstGeom>
        </p:spPr>
      </p:pic>
      <p:sp>
        <p:nvSpPr>
          <p:cNvPr id="6" name="タイトル 1"/>
          <p:cNvSpPr txBox="1">
            <a:spLocks/>
          </p:cNvSpPr>
          <p:nvPr/>
        </p:nvSpPr>
        <p:spPr>
          <a:xfrm>
            <a:off x="0" y="460266"/>
            <a:ext cx="12192000" cy="87124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5400" dirty="0" smtClean="0"/>
              <a:t>話題となった擬人化の事例</a:t>
            </a:r>
            <a:endParaRPr lang="ja-JP" altLang="en-US" sz="5400" dirty="0"/>
          </a:p>
        </p:txBody>
      </p:sp>
      <p:sp>
        <p:nvSpPr>
          <p:cNvPr id="9" name="タイトル 1"/>
          <p:cNvSpPr txBox="1">
            <a:spLocks/>
          </p:cNvSpPr>
          <p:nvPr/>
        </p:nvSpPr>
        <p:spPr>
          <a:xfrm>
            <a:off x="5589430" y="2108565"/>
            <a:ext cx="6042339" cy="68839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dirty="0" smtClean="0"/>
              <a:t>スマートフォンを擬人化したＣ</a:t>
            </a:r>
            <a:r>
              <a:rPr lang="ja-JP" altLang="en-US" sz="3200" dirty="0"/>
              <a:t>Ｍ</a:t>
            </a:r>
            <a:endParaRPr lang="en-US" altLang="ja-JP" sz="3200" dirty="0" smtClean="0"/>
          </a:p>
        </p:txBody>
      </p:sp>
      <p:sp>
        <p:nvSpPr>
          <p:cNvPr id="10" name="正方形/長方形 9"/>
          <p:cNvSpPr/>
          <p:nvPr/>
        </p:nvSpPr>
        <p:spPr>
          <a:xfrm>
            <a:off x="7303161" y="4815760"/>
            <a:ext cx="4606710" cy="307777"/>
          </a:xfrm>
          <a:prstGeom prst="rect">
            <a:avLst/>
          </a:prstGeom>
        </p:spPr>
        <p:txBody>
          <a:bodyPr wrap="none">
            <a:spAutoFit/>
          </a:bodyPr>
          <a:lstStyle/>
          <a:p>
            <a:r>
              <a:rPr lang="ja-JP" altLang="en-US" sz="1400" dirty="0" smtClean="0"/>
              <a:t>参考　http</a:t>
            </a:r>
            <a:r>
              <a:rPr lang="ja-JP" altLang="en-US" sz="1400" dirty="0"/>
              <a:t>://life.oricon.co.jp/rank_provider/news/2032322/</a:t>
            </a:r>
          </a:p>
        </p:txBody>
      </p:sp>
      <p:sp>
        <p:nvSpPr>
          <p:cNvPr id="11" name="正方形/長方形 10"/>
          <p:cNvSpPr/>
          <p:nvPr/>
        </p:nvSpPr>
        <p:spPr>
          <a:xfrm>
            <a:off x="3232597" y="5769975"/>
            <a:ext cx="6636753" cy="707886"/>
          </a:xfrm>
          <a:prstGeom prst="rect">
            <a:avLst/>
          </a:prstGeom>
        </p:spPr>
        <p:txBody>
          <a:bodyPr wrap="none">
            <a:spAutoFit/>
          </a:bodyPr>
          <a:lstStyle/>
          <a:p>
            <a:pPr algn="ctr"/>
            <a:r>
              <a:rPr lang="ja-JP" altLang="en-US" sz="4000" dirty="0" smtClean="0"/>
              <a:t>スマホ</a:t>
            </a:r>
            <a:r>
              <a:rPr lang="ja-JP" altLang="en-US" sz="4000" dirty="0"/>
              <a:t>の普及に一翼を</a:t>
            </a:r>
            <a:r>
              <a:rPr lang="ja-JP" altLang="en-US" sz="4000" dirty="0" smtClean="0"/>
              <a:t>担った</a:t>
            </a:r>
            <a:r>
              <a:rPr lang="en-US" altLang="ja-JP" sz="4000" dirty="0"/>
              <a:t>!</a:t>
            </a:r>
          </a:p>
        </p:txBody>
      </p:sp>
      <p:sp>
        <p:nvSpPr>
          <p:cNvPr id="12" name="右矢印 11"/>
          <p:cNvSpPr/>
          <p:nvPr/>
        </p:nvSpPr>
        <p:spPr>
          <a:xfrm>
            <a:off x="2675881" y="5834845"/>
            <a:ext cx="556716" cy="578147"/>
          </a:xfrm>
          <a:prstGeom prst="rightArrow">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タイトル 1"/>
          <p:cNvSpPr txBox="1">
            <a:spLocks/>
          </p:cNvSpPr>
          <p:nvPr/>
        </p:nvSpPr>
        <p:spPr>
          <a:xfrm>
            <a:off x="5207715" y="2894077"/>
            <a:ext cx="7073522" cy="20500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nSpc>
                <a:spcPct val="100000"/>
              </a:lnSpc>
            </a:pPr>
            <a:r>
              <a:rPr lang="ja-JP" altLang="en-US" sz="2800" dirty="0" smtClean="0"/>
              <a:t>２０１０年、フィーチャーフォン</a:t>
            </a:r>
            <a:r>
              <a:rPr lang="ja-JP" altLang="en-US" sz="2800" dirty="0"/>
              <a:t>（ガラケー） 使用者が圧倒的に多かった</a:t>
            </a:r>
            <a:r>
              <a:rPr lang="ja-JP" altLang="en-US" sz="2800" dirty="0" smtClean="0"/>
              <a:t>ころに</a:t>
            </a:r>
            <a:endParaRPr lang="en-US" altLang="ja-JP" sz="2800" dirty="0" smtClean="0"/>
          </a:p>
          <a:p>
            <a:pPr>
              <a:lnSpc>
                <a:spcPct val="100000"/>
              </a:lnSpc>
            </a:pPr>
            <a:r>
              <a:rPr lang="ja-JP" altLang="en-US" sz="3200" u="sng" dirty="0" smtClean="0"/>
              <a:t>スマホの操作を擬人化を用いて解説</a:t>
            </a:r>
            <a:r>
              <a:rPr lang="ja-JP" altLang="en-US" sz="2800" dirty="0"/>
              <a:t>し</a:t>
            </a:r>
            <a:r>
              <a:rPr lang="ja-JP" altLang="en-US" sz="2800" dirty="0" smtClean="0"/>
              <a:t>、</a:t>
            </a:r>
            <a:endParaRPr lang="en-US" altLang="ja-JP" sz="2800" dirty="0" smtClean="0"/>
          </a:p>
          <a:p>
            <a:pPr>
              <a:lnSpc>
                <a:spcPct val="100000"/>
              </a:lnSpc>
            </a:pPr>
            <a:r>
              <a:rPr lang="ja-JP" altLang="en-US" sz="2800" dirty="0" smtClean="0"/>
              <a:t>スマホ操作の理解</a:t>
            </a:r>
            <a:r>
              <a:rPr lang="ja-JP" altLang="en-US" sz="2800" smtClean="0"/>
              <a:t>を進めた</a:t>
            </a:r>
            <a:endParaRPr lang="en-US" altLang="ja-JP" sz="2800" dirty="0" smtClean="0"/>
          </a:p>
        </p:txBody>
      </p:sp>
      <p:sp>
        <p:nvSpPr>
          <p:cNvPr id="15" name="タイトル 1"/>
          <p:cNvSpPr>
            <a:spLocks noGrp="1"/>
          </p:cNvSpPr>
          <p:nvPr>
            <p:ph type="title"/>
          </p:nvPr>
        </p:nvSpPr>
        <p:spPr>
          <a:xfrm>
            <a:off x="0" y="0"/>
            <a:ext cx="3232597" cy="772732"/>
          </a:xfrm>
        </p:spPr>
        <p:txBody>
          <a:bodyPr>
            <a:normAutofit/>
          </a:bodyPr>
          <a:lstStyle/>
          <a:p>
            <a:pPr marL="0" indent="0"/>
            <a:r>
              <a:rPr lang="ja-JP" altLang="en-US" sz="2800" dirty="0" smtClean="0"/>
              <a:t>現状分析</a:t>
            </a:r>
            <a:endParaRPr lang="en-US" altLang="ja-JP" sz="2800" dirty="0"/>
          </a:p>
        </p:txBody>
      </p:sp>
      <p:pic>
        <p:nvPicPr>
          <p:cNvPr id="14" name="図 1"/>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6</a:t>
            </a:fld>
            <a:endParaRPr kumimoji="1" lang="ja-JP" altLang="en-US" dirty="0">
              <a:solidFill>
                <a:schemeClr val="bg1"/>
              </a:solidFill>
            </a:endParaRPr>
          </a:p>
        </p:txBody>
      </p:sp>
    </p:spTree>
    <p:extLst>
      <p:ext uri="{BB962C8B-B14F-4D97-AF65-F5344CB8AC3E}">
        <p14:creationId xmlns:p14="http://schemas.microsoft.com/office/powerpoint/2010/main" xmlns="" val="2710383968"/>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4012" y="772732"/>
            <a:ext cx="12192000" cy="923330"/>
          </a:xfrm>
          <a:prstGeom prst="rect">
            <a:avLst/>
          </a:prstGeom>
          <a:noFill/>
        </p:spPr>
        <p:txBody>
          <a:bodyPr wrap="square" rtlCol="0">
            <a:spAutoFit/>
          </a:bodyPr>
          <a:lstStyle/>
          <a:p>
            <a:pPr algn="ctr"/>
            <a:r>
              <a:rPr kumimoji="1" lang="ja-JP" altLang="en-US" sz="5400" dirty="0" smtClean="0"/>
              <a:t>本研究での擬人化の定義</a:t>
            </a:r>
            <a:endParaRPr kumimoji="1" lang="ja-JP" altLang="en-US" sz="5400" dirty="0"/>
          </a:p>
        </p:txBody>
      </p:sp>
      <p:sp>
        <p:nvSpPr>
          <p:cNvPr id="6" name="正方形/長方形 5"/>
          <p:cNvSpPr/>
          <p:nvPr/>
        </p:nvSpPr>
        <p:spPr>
          <a:xfrm>
            <a:off x="336886" y="2497831"/>
            <a:ext cx="11526252" cy="1754326"/>
          </a:xfrm>
          <a:prstGeom prst="rect">
            <a:avLst/>
          </a:prstGeom>
        </p:spPr>
        <p:txBody>
          <a:bodyPr wrap="square">
            <a:spAutoFit/>
          </a:bodyPr>
          <a:lstStyle/>
          <a:p>
            <a:pPr fontAlgn="base"/>
            <a:r>
              <a:rPr lang="ja-JP" altLang="ja-JP" sz="3200" dirty="0">
                <a:solidFill>
                  <a:srgbClr val="000000"/>
                </a:solidFill>
              </a:rPr>
              <a:t>広辞苑 第</a:t>
            </a:r>
            <a:r>
              <a:rPr lang="ja-JP" altLang="ja-JP" sz="3200" dirty="0">
                <a:solidFill>
                  <a:srgbClr val="000000"/>
                </a:solidFill>
                <a:ea typeface="Calibri" panose="020F0502020204030204" pitchFamily="34" charset="0"/>
              </a:rPr>
              <a:t>6</a:t>
            </a:r>
            <a:r>
              <a:rPr lang="ja-JP" altLang="ja-JP" sz="3200" dirty="0">
                <a:solidFill>
                  <a:srgbClr val="000000"/>
                </a:solidFill>
              </a:rPr>
              <a:t>版より・・・</a:t>
            </a:r>
            <a:r>
              <a:rPr lang="ja-JP" altLang="ja-JP" sz="3200" dirty="0">
                <a:solidFill>
                  <a:srgbClr val="FFFFFF"/>
                </a:solidFill>
              </a:rPr>
              <a:t>​</a:t>
            </a:r>
          </a:p>
          <a:p>
            <a:pPr algn="ctr" fontAlgn="base"/>
            <a:r>
              <a:rPr lang="ja-JP" altLang="ja-JP" sz="4400" u="sng" dirty="0">
                <a:solidFill>
                  <a:srgbClr val="000000"/>
                </a:solidFill>
              </a:rPr>
              <a:t>「人でないものを人に擬して表現すること」</a:t>
            </a:r>
            <a:r>
              <a:rPr lang="ja-JP" altLang="ja-JP" sz="4400" dirty="0">
                <a:solidFill>
                  <a:srgbClr val="000000"/>
                </a:solidFill>
              </a:rPr>
              <a:t>　</a:t>
            </a:r>
            <a:r>
              <a:rPr lang="ja-JP" altLang="ja-JP" sz="4400" dirty="0">
                <a:solidFill>
                  <a:srgbClr val="FFFFFF"/>
                </a:solidFill>
              </a:rPr>
              <a:t>​</a:t>
            </a:r>
          </a:p>
          <a:p>
            <a:pPr algn="r" fontAlgn="base"/>
            <a:r>
              <a:rPr lang="ja-JP" altLang="ja-JP" sz="3200" dirty="0" smtClean="0">
                <a:solidFill>
                  <a:srgbClr val="000000"/>
                </a:solidFill>
              </a:rPr>
              <a:t>と</a:t>
            </a:r>
            <a:r>
              <a:rPr lang="ja-JP" altLang="en-US" sz="3200" dirty="0" smtClean="0">
                <a:solidFill>
                  <a:srgbClr val="000000"/>
                </a:solidFill>
              </a:rPr>
              <a:t>する</a:t>
            </a:r>
            <a:r>
              <a:rPr lang="ja-JP" altLang="ja-JP" sz="3200" dirty="0" smtClean="0">
                <a:solidFill>
                  <a:srgbClr val="000000"/>
                </a:solidFill>
              </a:rPr>
              <a:t>​</a:t>
            </a:r>
            <a:r>
              <a:rPr lang="ja-JP" altLang="ja-JP" sz="3200" dirty="0" smtClean="0">
                <a:solidFill>
                  <a:srgbClr val="FFFFFF"/>
                </a:solidFill>
              </a:rPr>
              <a:t>​</a:t>
            </a:r>
          </a:p>
        </p:txBody>
      </p:sp>
      <p:sp>
        <p:nvSpPr>
          <p:cNvPr id="10"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pic>
        <p:nvPicPr>
          <p:cNvPr id="2" name="図 1"/>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3982824" y="3946187"/>
            <a:ext cx="4234375" cy="2911813"/>
          </a:xfrm>
          <a:prstGeom prst="rect">
            <a:avLst/>
          </a:prstGeom>
        </p:spPr>
      </p:pic>
      <p:pic>
        <p:nvPicPr>
          <p:cNvPr id="11" name="図 2"/>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7" name="スライド番号プレースホルダー 6"/>
          <p:cNvSpPr>
            <a:spLocks noGrp="1"/>
          </p:cNvSpPr>
          <p:nvPr>
            <p:ph type="sldNum" sz="quarter" idx="12"/>
          </p:nvPr>
        </p:nvSpPr>
        <p:spPr>
          <a:xfrm>
            <a:off x="8610600" y="6356350"/>
            <a:ext cx="2743200" cy="365125"/>
          </a:xfrm>
        </p:spPr>
        <p:txBody>
          <a:bodyPr/>
          <a:lstStyle/>
          <a:p>
            <a:fld id="{A99D720A-4AD5-4DCF-885F-DE5297996123}" type="slidenum">
              <a:rPr kumimoji="1" lang="ja-JP" altLang="en-US" smtClean="0">
                <a:solidFill>
                  <a:schemeClr val="bg1"/>
                </a:solidFill>
              </a:rPr>
              <a:pPr/>
              <a:t>7</a:t>
            </a:fld>
            <a:endParaRPr kumimoji="1" lang="ja-JP" altLang="en-US" dirty="0">
              <a:solidFill>
                <a:schemeClr val="bg1"/>
              </a:solidFill>
            </a:endParaRPr>
          </a:p>
        </p:txBody>
      </p:sp>
    </p:spTree>
    <p:extLst>
      <p:ext uri="{BB962C8B-B14F-4D97-AF65-F5344CB8AC3E}">
        <p14:creationId xmlns:p14="http://schemas.microsoft.com/office/powerpoint/2010/main" xmlns="" val="323329886"/>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0" y="454121"/>
            <a:ext cx="12192000" cy="6403879"/>
          </a:xfrm>
          <a:prstGeom prst="rect">
            <a:avLst/>
          </a:prstGeom>
        </p:spPr>
      </p:pic>
      <p:sp>
        <p:nvSpPr>
          <p:cNvPr id="2" name="タイトル 1"/>
          <p:cNvSpPr>
            <a:spLocks noGrp="1"/>
          </p:cNvSpPr>
          <p:nvPr>
            <p:ph type="title"/>
          </p:nvPr>
        </p:nvSpPr>
        <p:spPr/>
        <p:txBody>
          <a:bodyPr>
            <a:normAutofit/>
          </a:bodyPr>
          <a:lstStyle/>
          <a:p>
            <a:pPr algn="ctr"/>
            <a:r>
              <a:rPr lang="ja-JP" altLang="en-US" sz="6000" dirty="0"/>
              <a:t>擬人化は多種多様</a:t>
            </a:r>
          </a:p>
        </p:txBody>
      </p:sp>
      <p:sp>
        <p:nvSpPr>
          <p:cNvPr id="21"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pic>
        <p:nvPicPr>
          <p:cNvPr id="31" name="図 2"/>
          <p:cNvPicPr>
            <a:picLocks noChangeAspect="1"/>
          </p:cNvPicPr>
          <p:nvPr/>
        </p:nvPicPr>
        <p:blipFill>
          <a:blip r:embed="rId4"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7286197-5D4B-4009-A08A-8A8FB66883FE}" type="slidenum">
              <a:rPr kumimoji="1" lang="ja-JP" altLang="en-US" smtClean="0">
                <a:solidFill>
                  <a:schemeClr val="bg1"/>
                </a:solidFill>
              </a:rPr>
              <a:pPr/>
              <a:t>8</a:t>
            </a:fld>
            <a:endParaRPr kumimoji="1" lang="ja-JP" altLang="en-US" dirty="0">
              <a:solidFill>
                <a:schemeClr val="bg1"/>
              </a:solidFill>
            </a:endParaRPr>
          </a:p>
        </p:txBody>
      </p:sp>
    </p:spTree>
    <p:extLst>
      <p:ext uri="{BB962C8B-B14F-4D97-AF65-F5344CB8AC3E}">
        <p14:creationId xmlns:p14="http://schemas.microsoft.com/office/powerpoint/2010/main" xmlns="" val="1147820559"/>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13648" y="737422"/>
            <a:ext cx="9144000" cy="1325563"/>
          </a:xfrm>
        </p:spPr>
        <p:txBody>
          <a:bodyPr>
            <a:normAutofit/>
          </a:bodyPr>
          <a:lstStyle/>
          <a:p>
            <a:pPr algn="ctr"/>
            <a:r>
              <a:rPr lang="ja-JP" altLang="en-US" dirty="0"/>
              <a:t>一概に言える擬人化の基準がない</a:t>
            </a:r>
          </a:p>
        </p:txBody>
      </p:sp>
      <p:sp>
        <p:nvSpPr>
          <p:cNvPr id="8" name="タイトル 1"/>
          <p:cNvSpPr txBox="1">
            <a:spLocks/>
          </p:cNvSpPr>
          <p:nvPr/>
        </p:nvSpPr>
        <p:spPr>
          <a:xfrm>
            <a:off x="2317375" y="1655524"/>
            <a:ext cx="7557248"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a:t>研究対象として判断が困難</a:t>
            </a:r>
          </a:p>
        </p:txBody>
      </p:sp>
      <p:sp>
        <p:nvSpPr>
          <p:cNvPr id="10" name="タイトル 1"/>
          <p:cNvSpPr txBox="1">
            <a:spLocks/>
          </p:cNvSpPr>
          <p:nvPr/>
        </p:nvSpPr>
        <p:spPr>
          <a:xfrm>
            <a:off x="-25775" y="4281048"/>
            <a:ext cx="12192000" cy="165458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dirty="0"/>
              <a:t>視覚的にヒトと認識できる</a:t>
            </a:r>
            <a:endParaRPr lang="en-US" altLang="ja-JP" dirty="0"/>
          </a:p>
          <a:p>
            <a:pPr algn="ctr"/>
            <a:r>
              <a:rPr lang="ja-JP" altLang="en-US" sz="4800" u="sng" dirty="0"/>
              <a:t>完全にヒトになる擬人化</a:t>
            </a:r>
            <a:r>
              <a:rPr lang="ja-JP" altLang="en-US" dirty="0" smtClean="0"/>
              <a:t>を対象</a:t>
            </a:r>
            <a:r>
              <a:rPr lang="ja-JP" altLang="en-US" dirty="0"/>
              <a:t>とする</a:t>
            </a:r>
            <a:endParaRPr lang="en-US" altLang="ja-JP" dirty="0"/>
          </a:p>
        </p:txBody>
      </p:sp>
      <p:sp>
        <p:nvSpPr>
          <p:cNvPr id="13" name="右矢印 12"/>
          <p:cNvSpPr/>
          <p:nvPr/>
        </p:nvSpPr>
        <p:spPr>
          <a:xfrm rot="5400000">
            <a:off x="5585353" y="2711653"/>
            <a:ext cx="1209152" cy="1748020"/>
          </a:xfrm>
          <a:prstGeom prst="rightArrow">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11" name="タイトル 1"/>
          <p:cNvSpPr txBox="1">
            <a:spLocks/>
          </p:cNvSpPr>
          <p:nvPr/>
        </p:nvSpPr>
        <p:spPr>
          <a:xfrm>
            <a:off x="0" y="0"/>
            <a:ext cx="3232597" cy="7727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800" dirty="0" smtClean="0"/>
              <a:t>現状分析</a:t>
            </a:r>
            <a:endParaRPr lang="en-US" altLang="ja-JP" sz="2800" dirty="0"/>
          </a:p>
        </p:txBody>
      </p:sp>
      <p:pic>
        <p:nvPicPr>
          <p:cNvPr id="9" name="図 2"/>
          <p:cNvPicPr>
            <a:picLocks noChangeAspect="1"/>
          </p:cNvPicPr>
          <p:nvPr/>
        </p:nvPicPr>
        <p:blipFill>
          <a:blip r:embed="rId3" cstate="email">
            <a:extLst>
              <a:ext uri="{28A0092B-C50C-407E-A947-70E740481C1C}">
                <a14:useLocalDpi xmlns:a14="http://schemas.microsoft.com/office/drawing/2010/main" xmlns=""/>
              </a:ext>
            </a:extLst>
          </a:blip>
          <a:stretch>
            <a:fillRect/>
          </a:stretch>
        </p:blipFill>
        <p:spPr>
          <a:xfrm>
            <a:off x="10825734" y="6412992"/>
            <a:ext cx="713232" cy="445008"/>
          </a:xfrm>
          <a:prstGeom prst="rect">
            <a:avLst/>
          </a:prstGeom>
        </p:spPr>
      </p:pic>
      <p:sp>
        <p:nvSpPr>
          <p:cNvPr id="4" name="スライド番号プレースホルダー 3"/>
          <p:cNvSpPr>
            <a:spLocks noGrp="1"/>
          </p:cNvSpPr>
          <p:nvPr>
            <p:ph type="sldNum" sz="quarter" idx="12"/>
          </p:nvPr>
        </p:nvSpPr>
        <p:spPr>
          <a:xfrm>
            <a:off x="8610600" y="6356350"/>
            <a:ext cx="2743200" cy="365125"/>
          </a:xfrm>
        </p:spPr>
        <p:txBody>
          <a:bodyPr/>
          <a:lstStyle/>
          <a:p>
            <a:fld id="{A7286197-5D4B-4009-A08A-8A8FB66883FE}" type="slidenum">
              <a:rPr kumimoji="1" lang="ja-JP" altLang="en-US" smtClean="0">
                <a:solidFill>
                  <a:schemeClr val="bg1"/>
                </a:solidFill>
              </a:rPr>
              <a:pPr/>
              <a:t>9</a:t>
            </a:fld>
            <a:endParaRPr kumimoji="1" lang="ja-JP" altLang="en-US" dirty="0">
              <a:solidFill>
                <a:schemeClr val="bg1"/>
              </a:solidFill>
            </a:endParaRPr>
          </a:p>
        </p:txBody>
      </p:sp>
    </p:spTree>
    <p:extLst>
      <p:ext uri="{BB962C8B-B14F-4D97-AF65-F5344CB8AC3E}">
        <p14:creationId xmlns:p14="http://schemas.microsoft.com/office/powerpoint/2010/main" xmlns="" val="545370116"/>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4762</Words>
  <Application>Microsoft Office PowerPoint</Application>
  <PresentationFormat>ユーザー設定</PresentationFormat>
  <Paragraphs>709</Paragraphs>
  <Slides>56</Slides>
  <Notes>55</Notes>
  <HiddenSlides>1</HiddenSlides>
  <MMClips>0</MMClips>
  <ScaleCrop>false</ScaleCrop>
  <HeadingPairs>
    <vt:vector size="4" baseType="variant">
      <vt:variant>
        <vt:lpstr>テーマ</vt:lpstr>
      </vt:variant>
      <vt:variant>
        <vt:i4>2</vt:i4>
      </vt:variant>
      <vt:variant>
        <vt:lpstr>スライド タイトル</vt:lpstr>
      </vt:variant>
      <vt:variant>
        <vt:i4>56</vt:i4>
      </vt:variant>
    </vt:vector>
  </HeadingPairs>
  <TitlesOfParts>
    <vt:vector size="58" baseType="lpstr">
      <vt:lpstr>1_Office テーマ</vt:lpstr>
      <vt:lpstr>Office テーマ</vt:lpstr>
      <vt:lpstr>広告において擬人化が消費者の記憶に与える効果</vt:lpstr>
      <vt:lpstr>スライド 2</vt:lpstr>
      <vt:lpstr>目次</vt:lpstr>
      <vt:lpstr>擬人化が今熱い！</vt:lpstr>
      <vt:lpstr>擬人化が新たなファンを生んだ事例</vt:lpstr>
      <vt:lpstr>現状分析</vt:lpstr>
      <vt:lpstr>スライド 7</vt:lpstr>
      <vt:lpstr>擬人化は多種多様</vt:lpstr>
      <vt:lpstr>一概に言える擬人化の基準がない</vt:lpstr>
      <vt:lpstr>スライド 10</vt:lpstr>
      <vt:lpstr>スライド 11</vt:lpstr>
      <vt:lpstr>スライド 12</vt:lpstr>
      <vt:lpstr>広告で重要とされること</vt:lpstr>
      <vt:lpstr>スライド 14</vt:lpstr>
      <vt:lpstr>スライド 15</vt:lpstr>
      <vt:lpstr>スライド 16</vt:lpstr>
      <vt:lpstr>違和感を出す要因</vt:lpstr>
      <vt:lpstr>スライド 18</vt:lpstr>
      <vt:lpstr>スライド 19</vt:lpstr>
      <vt:lpstr>スライド 20</vt:lpstr>
      <vt:lpstr>スライド 21</vt:lpstr>
      <vt:lpstr>スライド 22</vt:lpstr>
      <vt:lpstr>スライド 23</vt:lpstr>
      <vt:lpstr>目次</vt:lpstr>
      <vt:lpstr>スライド 25</vt:lpstr>
      <vt:lpstr>スライド 26</vt:lpstr>
      <vt:lpstr>スライド 27</vt:lpstr>
      <vt:lpstr>スライド 28</vt:lpstr>
      <vt:lpstr>スライド 29</vt:lpstr>
      <vt:lpstr>スライド 30</vt:lpstr>
      <vt:lpstr>スライド 31</vt:lpstr>
      <vt:lpstr>スライド 32</vt:lpstr>
      <vt:lpstr>スライド 33</vt:lpstr>
      <vt:lpstr>スライド 34</vt:lpstr>
      <vt:lpstr>スライド 35</vt:lpstr>
      <vt:lpstr>スライド 36</vt:lpstr>
      <vt:lpstr>目次</vt:lpstr>
      <vt:lpstr>スライド 38</vt:lpstr>
      <vt:lpstr>スライド 39</vt:lpstr>
      <vt:lpstr>スライド 40</vt:lpstr>
      <vt:lpstr>スライド 41</vt:lpstr>
      <vt:lpstr>スライド 42</vt:lpstr>
      <vt:lpstr>スライド 43</vt:lpstr>
      <vt:lpstr>スライド 44</vt:lpstr>
      <vt:lpstr>スライド 45</vt:lpstr>
      <vt:lpstr>スライド 46</vt:lpstr>
      <vt:lpstr>スライド 47</vt:lpstr>
      <vt:lpstr>スライド 48</vt:lpstr>
      <vt:lpstr>スライド 49</vt:lpstr>
      <vt:lpstr>目次</vt:lpstr>
      <vt:lpstr>スライド 51</vt:lpstr>
      <vt:lpstr>スライド 52</vt:lpstr>
      <vt:lpstr>スライド 53</vt:lpstr>
      <vt:lpstr>参考文献・URL</vt:lpstr>
      <vt:lpstr>ご静聴ありがとうございました！</vt:lpstr>
      <vt:lpstr>スライド 56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広告で擬人化が消費者の記憶に与える効果</dc:title>
  <dc:creator/>
  <cp:lastModifiedBy/>
  <cp:revision>1</cp:revision>
  <dcterms:created xsi:type="dcterms:W3CDTF">2012-07-27T23:28:17Z</dcterms:created>
  <dcterms:modified xsi:type="dcterms:W3CDTF">2015-12-19T13:12:00Z</dcterms:modified>
</cp:coreProperties>
</file>